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1" r:id="rId2"/>
  </p:sldIdLst>
  <p:sldSz cx="155448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8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B2FF"/>
    <a:srgbClr val="003366"/>
    <a:srgbClr val="FFCC00"/>
    <a:srgbClr val="175F33"/>
    <a:srgbClr val="77B268"/>
    <a:srgbClr val="213A68"/>
    <a:srgbClr val="3F8AB3"/>
    <a:srgbClr val="404040"/>
    <a:srgbClr val="0099C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52"/>
    <p:restoredTop sz="94658"/>
  </p:normalViewPr>
  <p:slideViewPr>
    <p:cSldViewPr snapToGrid="0" showGuides="1">
      <p:cViewPr>
        <p:scale>
          <a:sx n="79" d="100"/>
          <a:sy n="79" d="100"/>
        </p:scale>
        <p:origin x="1072" y="200"/>
      </p:cViewPr>
      <p:guideLst>
        <p:guide orient="horz" pos="3168"/>
        <p:guide pos="4896"/>
      </p:guideLst>
    </p:cSldViewPr>
  </p:slideViewPr>
  <p:notesTextViewPr>
    <p:cViewPr>
      <p:scale>
        <a:sx n="55" d="100"/>
        <a:sy n="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2D3B7-BE60-4E42-937C-93ABBD6BB6F3}" type="datetimeFigureOut">
              <a:rPr lang="en-US" smtClean="0"/>
              <a:t>5/19/26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4575" y="1143000"/>
            <a:ext cx="4768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5A730-9990-C34A-A370-A0ADBE4E6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23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1pPr>
    <a:lvl2pPr marL="614477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2pPr>
    <a:lvl3pPr marL="1228954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3pPr>
    <a:lvl4pPr marL="1843430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4pPr>
    <a:lvl5pPr marL="2457907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5pPr>
    <a:lvl6pPr marL="3072384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6pPr>
    <a:lvl7pPr marL="3686861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7pPr>
    <a:lvl8pPr marL="4301338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8pPr>
    <a:lvl9pPr marL="4915814" algn="l" defTabSz="1228954" rtl="0" eaLnBrk="1" latinLnBrk="0" hangingPunct="1">
      <a:defRPr sz="16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15A730-9990-C34A-A370-A0ADBE4E64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8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1646133"/>
            <a:ext cx="1321308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100" y="5282989"/>
            <a:ext cx="116586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0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1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4248" y="535517"/>
            <a:ext cx="335184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706" y="535517"/>
            <a:ext cx="986123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3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0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0610" y="2507618"/>
            <a:ext cx="13407390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610" y="6731215"/>
            <a:ext cx="13407390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82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82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7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70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69555" y="2677584"/>
            <a:ext cx="660654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8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535519"/>
            <a:ext cx="1340739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0731" y="2465706"/>
            <a:ext cx="6576178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0731" y="3674110"/>
            <a:ext cx="6576178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69556" y="2465706"/>
            <a:ext cx="6608565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69556" y="3674110"/>
            <a:ext cx="6608565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6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2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8565" y="1448226"/>
            <a:ext cx="7869555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3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730" y="670560"/>
            <a:ext cx="5013603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8565" y="1448226"/>
            <a:ext cx="7869555" cy="7147983"/>
          </a:xfrm>
        </p:spPr>
        <p:txBody>
          <a:bodyPr anchor="t"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0730" y="3017520"/>
            <a:ext cx="5013603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1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8705" y="535519"/>
            <a:ext cx="1340739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8705" y="2677584"/>
            <a:ext cx="1340739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870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8834A9-12BB-D444-8451-FD430602B417}" type="datetimeFigureOut">
              <a:rPr lang="en-US" smtClean="0"/>
              <a:t>5/19/26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9215" y="9322649"/>
            <a:ext cx="524637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8515" y="9322649"/>
            <a:ext cx="34975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DD7C4E-3547-6A42-AC13-4D3CE88D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3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3" Type="http://schemas.openxmlformats.org/officeDocument/2006/relationships/image" Target="../media/image1.svg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C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561CFDD-D09D-D307-A9D1-B21E1177B722}"/>
              </a:ext>
            </a:extLst>
          </p:cNvPr>
          <p:cNvSpPr/>
          <p:nvPr/>
        </p:nvSpPr>
        <p:spPr>
          <a:xfrm>
            <a:off x="3993004" y="5207064"/>
            <a:ext cx="3779396" cy="451933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9B7A38-EF6C-C1B9-6667-D75BF1EA3A00}"/>
              </a:ext>
            </a:extLst>
          </p:cNvPr>
          <p:cNvSpPr/>
          <p:nvPr/>
        </p:nvSpPr>
        <p:spPr>
          <a:xfrm>
            <a:off x="-19955" y="-21809"/>
            <a:ext cx="6128178" cy="5285612"/>
          </a:xfrm>
          <a:prstGeom prst="rect">
            <a:avLst/>
          </a:prstGeom>
          <a:solidFill>
            <a:srgbClr val="66B2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09763A-BA9E-93BB-E108-55C7BEE7C67B}"/>
              </a:ext>
            </a:extLst>
          </p:cNvPr>
          <p:cNvSpPr/>
          <p:nvPr/>
        </p:nvSpPr>
        <p:spPr>
          <a:xfrm>
            <a:off x="11556998" y="-33801"/>
            <a:ext cx="3987802" cy="100922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78C69F-4FA6-A25F-CF3D-4ACCC95578DB}"/>
              </a:ext>
            </a:extLst>
          </p:cNvPr>
          <p:cNvSpPr/>
          <p:nvPr/>
        </p:nvSpPr>
        <p:spPr>
          <a:xfrm>
            <a:off x="6086925" y="-28510"/>
            <a:ext cx="5490034" cy="5299014"/>
          </a:xfrm>
          <a:prstGeom prst="rect">
            <a:avLst/>
          </a:prstGeom>
          <a:gradFill flip="none" rotWithShape="1">
            <a:gsLst>
              <a:gs pos="0">
                <a:srgbClr val="66B2FF"/>
              </a:gs>
              <a:gs pos="40000">
                <a:srgbClr val="66B2FF">
                  <a:tint val="44500"/>
                  <a:satMod val="160000"/>
                </a:srgbClr>
              </a:gs>
              <a:gs pos="100000">
                <a:srgbClr val="66B2FF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635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5A1C7A1-360E-634B-9FFE-F206BE1E0282}"/>
              </a:ext>
            </a:extLst>
          </p:cNvPr>
          <p:cNvSpPr txBox="1"/>
          <p:nvPr/>
        </p:nvSpPr>
        <p:spPr>
          <a:xfrm>
            <a:off x="6969262" y="1633428"/>
            <a:ext cx="4467572" cy="3327815"/>
          </a:xfrm>
          <a:prstGeom prst="rect">
            <a:avLst/>
          </a:prstGeom>
          <a:noFill/>
        </p:spPr>
        <p:txBody>
          <a:bodyPr vertOverflow="overflow" vert="horz" wrap="square" lIns="0" tIns="0" rtlCol="0" anchor="t" anchorCtr="0">
            <a:noAutofit/>
          </a:bodyPr>
          <a:lstStyle/>
          <a:p>
            <a:pPr>
              <a:spcAft>
                <a:spcPts val="1200"/>
              </a:spcAft>
            </a:pPr>
            <a:r>
              <a:rPr lang="en-US" sz="1400" b="1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</a:t>
            </a:r>
            <a:r>
              <a:rPr lang="en-US" sz="1400" b="1" dirty="0">
                <a:solidFill>
                  <a:srgbClr val="0099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warning signs, escalating stressors, and behavioral changes that may indicate someone is moving toward violence.</a:t>
            </a:r>
          </a:p>
          <a:p>
            <a:pPr>
              <a:spcAft>
                <a:spcPts val="1200"/>
              </a:spcAft>
            </a:pPr>
            <a:r>
              <a:rPr lang="en-US" sz="1400" b="1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Assess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situation and take steps to protect yourself and others nearby.</a:t>
            </a:r>
          </a:p>
          <a:p>
            <a:pPr>
              <a:spcAft>
                <a:spcPts val="1200"/>
              </a:spcAft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</a:t>
            </a:r>
            <a:r>
              <a:rPr lang="en-US" sz="1400" b="1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de-escalation techniques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safe to do so. Personal safety comes first—recognize when additional help is needed.</a:t>
            </a:r>
          </a:p>
          <a:p>
            <a:pPr>
              <a:spcAft>
                <a:spcPts val="1200"/>
              </a:spcAft>
            </a:pPr>
            <a:r>
              <a:rPr lang="en-US" sz="1400" b="1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</a:t>
            </a:r>
            <a:r>
              <a:rPr lang="en-US" sz="1400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potential threats through established organizational procedures for proper assessment and response.</a:t>
            </a:r>
          </a:p>
          <a:p>
            <a:pPr>
              <a:spcAft>
                <a:spcPts val="1200"/>
              </a:spcAft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there is an immediate threat or emergency, </a:t>
            </a:r>
            <a:r>
              <a:rPr lang="en-US" sz="1400" b="1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9-1-1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immediately.</a:t>
            </a:r>
          </a:p>
        </p:txBody>
      </p:sp>
      <p:sp>
        <p:nvSpPr>
          <p:cNvPr id="7" name="ContactCard0">
            <a:extLst>
              <a:ext uri="{FF2B5EF4-FFF2-40B4-BE49-F238E27FC236}">
                <a16:creationId xmlns:a16="http://schemas.microsoft.com/office/drawing/2014/main" id="{0F16177C-B493-EE46-AD3D-69A3A6B1CFD8}"/>
              </a:ext>
            </a:extLst>
          </p:cNvPr>
          <p:cNvSpPr/>
          <p:nvPr/>
        </p:nvSpPr>
        <p:spPr>
          <a:xfrm>
            <a:off x="253998" y="1748494"/>
            <a:ext cx="5578929" cy="3126898"/>
          </a:xfrm>
          <a:prstGeom prst="rect">
            <a:avLst/>
          </a:prstGeom>
          <a:solidFill>
            <a:srgbClr val="003366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square" lIns="274320" tIns="182880" rIns="182880" bIns="182880" numCol="2" rtlCol="0" anchor="t"/>
          <a:lstStyle/>
          <a:p>
            <a:pPr algn="l"/>
            <a:r>
              <a:rPr lang="en-US" sz="1600" b="1" dirty="0">
                <a:solidFill>
                  <a:srgbClr val="FFCC00"/>
                </a:solidFill>
              </a:rPr>
              <a:t>[State Election Office] </a:t>
            </a:r>
          </a:p>
          <a:p>
            <a:pPr algn="l"/>
            <a:r>
              <a:rPr lang="en-US" sz="1400" dirty="0"/>
              <a:t>(000) 000-0000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b="1" dirty="0"/>
          </a:p>
          <a:p>
            <a:pPr algn="l"/>
            <a:r>
              <a:rPr lang="en-US" sz="1600" b="1" dirty="0">
                <a:solidFill>
                  <a:srgbClr val="FFCC00"/>
                </a:solidFill>
              </a:rPr>
              <a:t>[State Secretary of State]</a:t>
            </a:r>
          </a:p>
          <a:p>
            <a:pPr algn="l"/>
            <a:r>
              <a:rPr lang="en-US" sz="1400" dirty="0"/>
              <a:t>(000) 000-0000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600" b="1" dirty="0">
                <a:solidFill>
                  <a:srgbClr val="FFCC00"/>
                </a:solidFill>
              </a:rPr>
              <a:t>[State Emergency Management Division]</a:t>
            </a:r>
          </a:p>
          <a:p>
            <a:r>
              <a:rPr lang="en-US" sz="1400" dirty="0"/>
              <a:t>(000) 000-000</a:t>
            </a:r>
          </a:p>
          <a:p>
            <a:endParaRPr lang="en-US" sz="1400" dirty="0"/>
          </a:p>
          <a:p>
            <a:r>
              <a:rPr lang="en-US" sz="1600" b="1" dirty="0">
                <a:solidFill>
                  <a:srgbClr val="FFCC00"/>
                </a:solidFill>
              </a:rPr>
              <a:t>[State Fusion Center]</a:t>
            </a:r>
          </a:p>
          <a:p>
            <a:r>
              <a:rPr lang="en-US" sz="1400" dirty="0"/>
              <a:t>(000) 000-0000</a:t>
            </a:r>
            <a:endParaRPr lang="en-US" sz="1600" b="1" dirty="0">
              <a:solidFill>
                <a:srgbClr val="FFCC00"/>
              </a:solidFill>
            </a:endParaRPr>
          </a:p>
          <a:p>
            <a:r>
              <a:rPr lang="en-US" sz="1600" b="1" dirty="0">
                <a:solidFill>
                  <a:srgbClr val="FFCC00"/>
                </a:solidFill>
              </a:rPr>
              <a:t>Cybersecurity and Infrastructure Security Agency (CISA)</a:t>
            </a:r>
          </a:p>
          <a:p>
            <a:r>
              <a:rPr lang="en-US" sz="1400" dirty="0"/>
              <a:t>1-844-SAY-CISA</a:t>
            </a:r>
          </a:p>
          <a:p>
            <a:endParaRPr lang="en-US" sz="1400" dirty="0"/>
          </a:p>
          <a:p>
            <a:r>
              <a:rPr lang="en-US" sz="1600" b="1" dirty="0">
                <a:solidFill>
                  <a:srgbClr val="FFCC00"/>
                </a:solidFill>
              </a:rPr>
              <a:t>[Regional FBI Contact]</a:t>
            </a:r>
          </a:p>
          <a:p>
            <a:r>
              <a:rPr lang="en-US" sz="1400" dirty="0"/>
              <a:t>(000) 000-0000</a:t>
            </a:r>
            <a:endParaRPr lang="en-US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b="1" dirty="0"/>
          </a:p>
          <a:p>
            <a:pPr algn="l"/>
            <a:endParaRPr lang="en-US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952DA6-A7DC-CB4C-A657-761475463413}"/>
              </a:ext>
            </a:extLst>
          </p:cNvPr>
          <p:cNvSpPr txBox="1"/>
          <p:nvPr/>
        </p:nvSpPr>
        <p:spPr>
          <a:xfrm>
            <a:off x="11658601" y="1167439"/>
            <a:ext cx="4041608" cy="630936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lIns="64008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Cybersecurity Incident
</a:t>
            </a:r>
            <a:r>
              <a:rPr lang="en-US" sz="1600" b="1" dirty="0">
                <a:solidFill>
                  <a:srgbClr val="003366"/>
                </a:solidFill>
              </a:rPr>
              <a:t>RED FLAGS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9CCC00F-9C09-424D-9838-354C41CC794B}"/>
              </a:ext>
            </a:extLst>
          </p:cNvPr>
          <p:cNvSpPr txBox="1"/>
          <p:nvPr/>
        </p:nvSpPr>
        <p:spPr>
          <a:xfrm>
            <a:off x="11576959" y="1885684"/>
            <a:ext cx="4007758" cy="3188834"/>
          </a:xfrm>
          <a:prstGeom prst="rect">
            <a:avLst/>
          </a:prstGeom>
          <a:noFill/>
        </p:spPr>
        <p:txBody>
          <a:bodyPr vertOverflow="overflow" vert="horz" wrap="square" lIns="182880" tIns="0" rIns="365760" rtlCol="0" anchor="t" anchorCtr="0">
            <a:noAutofit/>
          </a:bodyPr>
          <a:lstStyle/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 lingers near or appears to tamper with voting equipment.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 contains long links or unexpected attachments without clear context.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Suspicious message from an unknown sender pressures you to click a link or download an attachment.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Unexpected or unauthorized activity is detected in election system software or applications.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Software operates slower than usual or frequently freezes or crashes.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B352557-2E8E-CC47-B137-D24ACA889E60}"/>
              </a:ext>
            </a:extLst>
          </p:cNvPr>
          <p:cNvSpPr txBox="1"/>
          <p:nvPr/>
        </p:nvSpPr>
        <p:spPr>
          <a:xfrm>
            <a:off x="11658600" y="5457368"/>
            <a:ext cx="37338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lIns="640080" rIns="762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Cybersecurity Incident
</a:t>
            </a:r>
            <a:r>
              <a:rPr lang="en-US" sz="1600" b="1" dirty="0">
                <a:solidFill>
                  <a:srgbClr val="003366"/>
                </a:solidFill>
              </a:rPr>
              <a:t>RESPONSE STEPS</a:t>
            </a:r>
          </a:p>
        </p:txBody>
      </p:sp>
      <p:sp>
        <p:nvSpPr>
          <p:cNvPr id="61" name="StepBody3">
            <a:extLst>
              <a:ext uri="{FF2B5EF4-FFF2-40B4-BE49-F238E27FC236}">
                <a16:creationId xmlns:a16="http://schemas.microsoft.com/office/drawing/2014/main" id="{00FE79A9-3838-734D-B2B1-2A019C0CF113}"/>
              </a:ext>
            </a:extLst>
          </p:cNvPr>
          <p:cNvSpPr txBox="1"/>
          <p:nvPr/>
        </p:nvSpPr>
        <p:spPr>
          <a:xfrm>
            <a:off x="11658600" y="6092368"/>
            <a:ext cx="3886200" cy="3634026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lIns="182880" tIns="91440" rIns="182880" rtlCol="0" anchor="t" anchorCtr="0">
            <a:noAutofit/>
          </a:bodyPr>
          <a:lstStyle/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Document any suspicious or unauthorized activity you observe.</a:t>
            </a:r>
          </a:p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Immediately isolate affected device(s) and disconnect from the internet.</a:t>
            </a:r>
          </a:p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Make a record of any information entered into a suspicious or fraudulent website.</a:t>
            </a:r>
          </a:p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Notify the </a:t>
            </a:r>
            <a:r>
              <a:rPr lang="en-US" sz="1400" b="1" dirty="0">
                <a:solidFill>
                  <a:srgbClr val="003366"/>
                </a:solidFill>
                <a:latin typeface="Calibri"/>
              </a:rPr>
              <a:t>[STATE SOS]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of the incident as soon as possible.</a:t>
            </a:r>
          </a:p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Report the event to the </a:t>
            </a:r>
            <a:r>
              <a:rPr lang="en-US" sz="1400" b="1" dirty="0">
                <a:solidFill>
                  <a:srgbClr val="003366"/>
                </a:solidFill>
                <a:latin typeface="Calibri"/>
              </a:rPr>
              <a:t>FBI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 and </a:t>
            </a:r>
            <a:r>
              <a:rPr lang="en-US" sz="1400" b="1" dirty="0">
                <a:solidFill>
                  <a:srgbClr val="003366"/>
                </a:solidFill>
                <a:latin typeface="Calibri"/>
              </a:rPr>
              <a:t>CISA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.</a:t>
            </a:r>
          </a:p>
          <a:p>
            <a:pPr marL="285750" indent="-285750">
              <a:spcAft>
                <a:spcPts val="600"/>
              </a:spcAft>
              <a:buClr>
                <a:srgbClr val="003366"/>
              </a:buClr>
              <a:buFont typeface="+mj-lt"/>
              <a:buAutoNum type="arabicPeriod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</a:rPr>
              <a:t>Log into the legitimate website from a trusted device and change your passwords.</a:t>
            </a:r>
          </a:p>
        </p:txBody>
      </p:sp>
      <p:sp>
        <p:nvSpPr>
          <p:cNvPr id="63" name="SuspiciousCallout">
            <a:extLst>
              <a:ext uri="{FF2B5EF4-FFF2-40B4-BE49-F238E27FC236}">
                <a16:creationId xmlns:a16="http://schemas.microsoft.com/office/drawing/2014/main" id="{26FCE0CA-16D5-C94C-BCD9-A683C81BAB26}"/>
              </a:ext>
            </a:extLst>
          </p:cNvPr>
          <p:cNvSpPr txBox="1"/>
          <p:nvPr/>
        </p:nvSpPr>
        <p:spPr>
          <a:xfrm>
            <a:off x="-1" y="9575800"/>
            <a:ext cx="11557000" cy="4826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txBody>
          <a:bodyPr vertOverflow="overflow" vert="horz" wrap="square" lIns="365760" rtlCol="0" anchor="ctr" anchorCtr="0">
            <a:noAutofit/>
          </a:bodyPr>
          <a:lstStyle/>
          <a:p>
            <a:pPr algn="l"/>
            <a:r>
              <a:rPr lang="en-US" sz="1400" b="1" dirty="0">
                <a:solidFill>
                  <a:srgbClr val="FFCC00"/>
                </a:solidFill>
              </a:rPr>
              <a:t>NOT SURE IF IT'S "SUSPICIOUS"?  </a:t>
            </a:r>
            <a:r>
              <a:rPr lang="en-US" sz="1400" dirty="0">
                <a:solidFill>
                  <a:srgbClr val="FFFFFF"/>
                </a:solidFill>
              </a:rPr>
              <a:t>Trust your instincts! If something feels unusual or strange, contact your local election authority.</a:t>
            </a:r>
          </a:p>
        </p:txBody>
      </p:sp>
      <p:sp>
        <p:nvSpPr>
          <p:cNvPr id="65" name="FinePrint">
            <a:extLst>
              <a:ext uri="{FF2B5EF4-FFF2-40B4-BE49-F238E27FC236}">
                <a16:creationId xmlns:a16="http://schemas.microsoft.com/office/drawing/2014/main" id="{A815401A-2031-7545-A9BB-DA025F034998}"/>
              </a:ext>
            </a:extLst>
          </p:cNvPr>
          <p:cNvSpPr txBox="1"/>
          <p:nvPr/>
        </p:nvSpPr>
        <p:spPr>
          <a:xfrm>
            <a:off x="11556999" y="9575800"/>
            <a:ext cx="4027713" cy="482599"/>
          </a:xfrm>
          <a:prstGeom prst="rect">
            <a:avLst/>
          </a:prstGeom>
          <a:solidFill>
            <a:srgbClr val="66B2FF"/>
          </a:solidFill>
        </p:spPr>
        <p:txBody>
          <a:bodyPr vertOverflow="overflow" vert="horz" wrap="square" rtlCol="0" anchor="ctr" anchorCtr="0">
            <a:noAutofit/>
          </a:bodyPr>
          <a:lstStyle/>
          <a:p>
            <a:pPr algn="ctr"/>
            <a:r>
              <a:rPr lang="en-US" sz="900" i="1" dirty="0">
                <a:solidFill>
                  <a:schemeClr val="bg1"/>
                </a:solidFill>
              </a:rPr>
              <a:t>This resource has been developed by </a:t>
            </a:r>
          </a:p>
          <a:p>
            <a:pPr algn="ctr"/>
            <a:r>
              <a:rPr lang="en-US" sz="900" i="1" dirty="0">
                <a:solidFill>
                  <a:schemeClr val="bg1"/>
                </a:solidFill>
              </a:rPr>
              <a:t>The Election Security Exchange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EFC4C8C-4616-9E46-A84C-2AC3A4E07082}"/>
              </a:ext>
            </a:extLst>
          </p:cNvPr>
          <p:cNvSpPr/>
          <p:nvPr/>
        </p:nvSpPr>
        <p:spPr>
          <a:xfrm>
            <a:off x="4089400" y="5546268"/>
            <a:ext cx="457200" cy="457200"/>
          </a:xfrm>
          <a:prstGeom prst="ellipse">
            <a:avLst/>
          </a:prstGeom>
          <a:solidFill>
            <a:srgbClr val="40404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endParaRPr lang="en-US" sz="900" b="1" dirty="0">
              <a:solidFill>
                <a:srgbClr val="FFFFFF"/>
              </a:solidFill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92B0B2D-4A69-8848-6B99-20F30BA428E3}"/>
              </a:ext>
            </a:extLst>
          </p:cNvPr>
          <p:cNvGrpSpPr/>
          <p:nvPr/>
        </p:nvGrpSpPr>
        <p:grpSpPr>
          <a:xfrm>
            <a:off x="6304393" y="1705635"/>
            <a:ext cx="457200" cy="457200"/>
            <a:chOff x="6304393" y="1847529"/>
            <a:chExt cx="457200" cy="4572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F9E90CC-09FD-14B7-2F76-B85A2D718E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04393" y="1847529"/>
              <a:ext cx="457200" cy="457200"/>
            </a:xfrm>
            <a:prstGeom prst="rect">
              <a:avLst/>
            </a:prstGeom>
            <a:solidFill>
              <a:srgbClr val="FFD700"/>
            </a:solidFill>
            <a:ln w="12700" cap="flat" cmpd="sng" algn="ctr">
              <a:solidFill>
                <a:srgbClr val="404040"/>
              </a:solidFill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Graphic 7" descr="Warning outline">
              <a:extLst>
                <a:ext uri="{FF2B5EF4-FFF2-40B4-BE49-F238E27FC236}">
                  <a16:creationId xmlns:a16="http://schemas.microsoft.com/office/drawing/2014/main" id="{AE26AEDA-4F96-6222-0FAC-F7A34A5318E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51264" y="1888225"/>
              <a:ext cx="365760" cy="365760"/>
            </a:xfrm>
            <a:prstGeom prst="rect">
              <a:avLst/>
            </a:prstGeom>
          </p:spPr>
        </p:pic>
      </p:grpSp>
      <p:sp>
        <p:nvSpPr>
          <p:cNvPr id="6" name="ContactsHeader">
            <a:extLst>
              <a:ext uri="{FF2B5EF4-FFF2-40B4-BE49-F238E27FC236}">
                <a16:creationId xmlns:a16="http://schemas.microsoft.com/office/drawing/2014/main" id="{68717512-00F4-BD41-9C6A-1803E1D8E184}"/>
              </a:ext>
            </a:extLst>
          </p:cNvPr>
          <p:cNvSpPr txBox="1"/>
          <p:nvPr/>
        </p:nvSpPr>
        <p:spPr>
          <a:xfrm>
            <a:off x="253998" y="1322623"/>
            <a:ext cx="5578929" cy="482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Overflow="overflow" vert="horz" wrap="square" lIns="182880" rtlCol="0" anchor="ctr" anchorCtr="0">
            <a:noAutofit/>
          </a:bodyPr>
          <a:lstStyle/>
          <a:p>
            <a:pPr algn="l"/>
            <a:r>
              <a:rPr lang="en-US" sz="2000" b="1" dirty="0">
                <a:solidFill>
                  <a:srgbClr val="404040"/>
                </a:solidFill>
              </a:rPr>
              <a:t>IMPORTANT CONTACTS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ABB64AC-B6A4-1385-B7F6-A0456F882B5A}"/>
              </a:ext>
            </a:extLst>
          </p:cNvPr>
          <p:cNvGrpSpPr/>
          <p:nvPr/>
        </p:nvGrpSpPr>
        <p:grpSpPr>
          <a:xfrm>
            <a:off x="6304393" y="2462975"/>
            <a:ext cx="457200" cy="457200"/>
            <a:chOff x="6304393" y="2636401"/>
            <a:chExt cx="457200" cy="45720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2553F3F3-727B-6B67-167C-5E06CE70C8F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04393" y="2636401"/>
              <a:ext cx="457200" cy="457200"/>
            </a:xfrm>
            <a:prstGeom prst="rect">
              <a:avLst/>
            </a:prstGeom>
            <a:solidFill>
              <a:srgbClr val="FFD700"/>
            </a:solidFill>
            <a:ln w="12700" cap="flat" cmpd="sng" algn="ctr">
              <a:solidFill>
                <a:srgbClr val="404040"/>
              </a:solidFill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3" descr="Pause outline">
              <a:extLst>
                <a:ext uri="{FF2B5EF4-FFF2-40B4-BE49-F238E27FC236}">
                  <a16:creationId xmlns:a16="http://schemas.microsoft.com/office/drawing/2014/main" id="{1C0D334E-7B01-4AE6-0B51-B20441F9878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350842" y="2682121"/>
              <a:ext cx="365760" cy="365760"/>
            </a:xfrm>
            <a:prstGeom prst="rect">
              <a:avLst/>
            </a:prstGeom>
          </p:spPr>
        </p:pic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0C785071-48D4-88DD-8235-D43E2343BA2E}"/>
              </a:ext>
            </a:extLst>
          </p:cNvPr>
          <p:cNvGrpSpPr/>
          <p:nvPr/>
        </p:nvGrpSpPr>
        <p:grpSpPr>
          <a:xfrm>
            <a:off x="6304393" y="4439766"/>
            <a:ext cx="457200" cy="457200"/>
            <a:chOff x="6304393" y="4581660"/>
            <a:chExt cx="457200" cy="4572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6DFCF17-2614-17CD-A208-89BAE33DAD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04393" y="4581660"/>
              <a:ext cx="457200" cy="457200"/>
            </a:xfrm>
            <a:prstGeom prst="rect">
              <a:avLst/>
            </a:prstGeom>
            <a:solidFill>
              <a:srgbClr val="FFD700"/>
            </a:solidFill>
            <a:ln w="12700" cap="flat" cmpd="sng" algn="ctr">
              <a:solidFill>
                <a:srgbClr val="404040"/>
              </a:solidFill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Graphic 9" descr="Siren outline">
              <a:extLst>
                <a:ext uri="{FF2B5EF4-FFF2-40B4-BE49-F238E27FC236}">
                  <a16:creationId xmlns:a16="http://schemas.microsoft.com/office/drawing/2014/main" id="{4D45D278-99AB-930F-E310-E558361B4B4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353946" y="4632648"/>
              <a:ext cx="365760" cy="365760"/>
            </a:xfrm>
            <a:prstGeom prst="rect">
              <a:avLst/>
            </a:prstGeom>
          </p:spPr>
        </p:pic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4182AF01-E1B4-7F70-DCE5-9518F890BBB7}"/>
              </a:ext>
            </a:extLst>
          </p:cNvPr>
          <p:cNvGrpSpPr/>
          <p:nvPr/>
        </p:nvGrpSpPr>
        <p:grpSpPr>
          <a:xfrm>
            <a:off x="6304393" y="3848588"/>
            <a:ext cx="457200" cy="457200"/>
            <a:chOff x="6304393" y="4006248"/>
            <a:chExt cx="457200" cy="4572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4B219C2-9766-8BF9-4E5A-F6A8CAC0A5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04393" y="4006248"/>
              <a:ext cx="457200" cy="457200"/>
            </a:xfrm>
            <a:prstGeom prst="rect">
              <a:avLst/>
            </a:prstGeom>
            <a:solidFill>
              <a:srgbClr val="FFD700"/>
            </a:solidFill>
            <a:ln w="12700" cap="flat" cmpd="sng" algn="ctr">
              <a:solidFill>
                <a:srgbClr val="404040"/>
              </a:solidFill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Graphic 2" descr="Document outline">
              <a:extLst>
                <a:ext uri="{FF2B5EF4-FFF2-40B4-BE49-F238E27FC236}">
                  <a16:creationId xmlns:a16="http://schemas.microsoft.com/office/drawing/2014/main" id="{2866156C-7BEB-33B6-33A7-EA5E832C011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354947" y="4054853"/>
              <a:ext cx="365760" cy="365760"/>
            </a:xfrm>
            <a:prstGeom prst="rect">
              <a:avLst/>
            </a:prstGeom>
          </p:spPr>
        </p:pic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06817059-F53F-B80F-FBA4-87E8F384EA46}"/>
              </a:ext>
            </a:extLst>
          </p:cNvPr>
          <p:cNvGrpSpPr/>
          <p:nvPr/>
        </p:nvGrpSpPr>
        <p:grpSpPr>
          <a:xfrm>
            <a:off x="6304393" y="3077385"/>
            <a:ext cx="457200" cy="457200"/>
            <a:chOff x="6304393" y="3235045"/>
            <a:chExt cx="457200" cy="457200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74C73D3-AE80-8DC8-4023-20E361A366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04393" y="3235045"/>
              <a:ext cx="457200" cy="457200"/>
            </a:xfrm>
            <a:prstGeom prst="rect">
              <a:avLst/>
            </a:prstGeom>
            <a:solidFill>
              <a:srgbClr val="FFD700"/>
            </a:solidFill>
            <a:ln w="12700" cap="flat" cmpd="sng" algn="ctr">
              <a:solidFill>
                <a:srgbClr val="404040"/>
              </a:solidFill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 descr="Hand outline">
              <a:extLst>
                <a:ext uri="{FF2B5EF4-FFF2-40B4-BE49-F238E27FC236}">
                  <a16:creationId xmlns:a16="http://schemas.microsoft.com/office/drawing/2014/main" id="{03D29E67-776C-3AEC-C1ED-7428DA00173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349504" y="3280725"/>
              <a:ext cx="365760" cy="365760"/>
            </a:xfrm>
            <a:prstGeom prst="rect">
              <a:avLst/>
            </a:prstGeom>
          </p:spPr>
        </p:pic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96615DF-5485-F6BF-3E2B-73D5EFFBED62}"/>
              </a:ext>
            </a:extLst>
          </p:cNvPr>
          <p:cNvGrpSpPr/>
          <p:nvPr/>
        </p:nvGrpSpPr>
        <p:grpSpPr>
          <a:xfrm>
            <a:off x="152400" y="5457368"/>
            <a:ext cx="3752913" cy="4180127"/>
            <a:chOff x="152400" y="5457368"/>
            <a:chExt cx="3752913" cy="4180127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BAFEA67-446C-9344-8921-95FCD8CA6818}"/>
                </a:ext>
              </a:extLst>
            </p:cNvPr>
            <p:cNvSpPr txBox="1"/>
            <p:nvPr/>
          </p:nvSpPr>
          <p:spPr>
            <a:xfrm>
              <a:off x="152400" y="5457368"/>
              <a:ext cx="3733800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b="1" dirty="0">
                  <a:solidFill>
                    <a:srgbClr val="003366"/>
                  </a:solidFill>
                </a:rPr>
                <a:t>Severe Weather</a:t>
              </a:r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
</a:t>
              </a:r>
              <a:r>
                <a:rPr lang="en-US" sz="1600" b="1" dirty="0">
                  <a:solidFill>
                    <a:srgbClr val="003366"/>
                  </a:solidFill>
                </a:rPr>
                <a:t>RESPONSE STEPS</a:t>
              </a:r>
            </a:p>
          </p:txBody>
        </p:sp>
        <p:sp>
          <p:nvSpPr>
            <p:cNvPr id="59" name="StepBody0">
              <a:extLst>
                <a:ext uri="{FF2B5EF4-FFF2-40B4-BE49-F238E27FC236}">
                  <a16:creationId xmlns:a16="http://schemas.microsoft.com/office/drawing/2014/main" id="{3E8C1B5D-FE82-EB47-9BEC-C7EE4939F05B}"/>
                </a:ext>
              </a:extLst>
            </p:cNvPr>
            <p:cNvSpPr txBox="1"/>
            <p:nvPr/>
          </p:nvSpPr>
          <p:spPr>
            <a:xfrm>
              <a:off x="171513" y="6092368"/>
              <a:ext cx="3733800" cy="3545127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Secure ballots and voting equipment.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Evacuate to a safer location if time permits.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If evacuation is not possible, take shelter under a sturdy, heavy object.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Stay away from power lines, electrical equipment, gas lines, phone lines, and windows.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Follow instructions from emergency personnel.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Maintain contact with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EMD].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SzPct val="100000"/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Notify </a:t>
              </a:r>
              <a:r>
                <a:rPr lang="en-US" sz="1400" dirty="0">
                  <a:solidFill>
                    <a:srgbClr val="003366"/>
                  </a:solidFill>
                  <a:latin typeface="Calibri"/>
                </a:rPr>
                <a:t>the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SOS]</a:t>
              </a:r>
              <a:r>
                <a:rPr lang="en-US" sz="1400" dirty="0">
                  <a:solidFill>
                    <a:srgbClr val="003366"/>
                  </a:solidFill>
                  <a:latin typeface="Calibri"/>
                </a:rPr>
                <a:t>.</a:t>
              </a:r>
            </a:p>
          </p:txBody>
        </p:sp>
        <p:pic>
          <p:nvPicPr>
            <p:cNvPr id="76" name="Graphic 75" descr="Lightning outline">
              <a:extLst>
                <a:ext uri="{FF2B5EF4-FFF2-40B4-BE49-F238E27FC236}">
                  <a16:creationId xmlns:a16="http://schemas.microsoft.com/office/drawing/2014/main" id="{E9D1692C-A0C1-85AA-E36E-E30A2C08A39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89829" y="6001935"/>
              <a:ext cx="249006" cy="249006"/>
            </a:xfrm>
            <a:prstGeom prst="rect">
              <a:avLst/>
            </a:prstGeom>
          </p:spPr>
        </p:pic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622619C5-E129-2E04-63E3-D34FAA4078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998" y="5552575"/>
              <a:ext cx="457200" cy="457200"/>
            </a:xfrm>
            <a:prstGeom prst="rect">
              <a:avLst/>
            </a:prstGeom>
            <a:solidFill>
              <a:srgbClr val="00336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3366"/>
                </a:solidFill>
              </a:endParaRPr>
            </a:p>
          </p:txBody>
        </p:sp>
        <p:pic>
          <p:nvPicPr>
            <p:cNvPr id="79" name="Graphic 78" descr="Lightning outline">
              <a:extLst>
                <a:ext uri="{FF2B5EF4-FFF2-40B4-BE49-F238E27FC236}">
                  <a16:creationId xmlns:a16="http://schemas.microsoft.com/office/drawing/2014/main" id="{A9DCA4FE-B27B-6425-28BE-B7EE3ADF97C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57205" y="5552575"/>
              <a:ext cx="457200" cy="457200"/>
            </a:xfrm>
            <a:prstGeom prst="rect">
              <a:avLst/>
            </a:prstGeom>
          </p:spPr>
        </p:pic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9CFF313E-EA99-2FF1-FD75-5710E3AB0DA1}"/>
              </a:ext>
            </a:extLst>
          </p:cNvPr>
          <p:cNvGrpSpPr/>
          <p:nvPr/>
        </p:nvGrpSpPr>
        <p:grpSpPr>
          <a:xfrm>
            <a:off x="3982596" y="5457368"/>
            <a:ext cx="3739004" cy="4180127"/>
            <a:chOff x="3982596" y="5457368"/>
            <a:chExt cx="3739004" cy="4180127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5EE9D5D-C347-3144-811A-B7DF00CF2034}"/>
                </a:ext>
              </a:extLst>
            </p:cNvPr>
            <p:cNvSpPr txBox="1"/>
            <p:nvPr/>
          </p:nvSpPr>
          <p:spPr>
            <a:xfrm>
              <a:off x="3987800" y="5457368"/>
              <a:ext cx="3733800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Violent Incident
</a:t>
              </a:r>
              <a:r>
                <a:rPr lang="en-US" sz="1600" b="1" dirty="0">
                  <a:solidFill>
                    <a:srgbClr val="003366"/>
                  </a:solidFill>
                </a:rPr>
                <a:t>RESPONSE STEPS</a:t>
              </a:r>
            </a:p>
          </p:txBody>
        </p:sp>
        <p:sp>
          <p:nvSpPr>
            <p:cNvPr id="62" name="ViolentBody">
              <a:extLst>
                <a:ext uri="{FF2B5EF4-FFF2-40B4-BE49-F238E27FC236}">
                  <a16:creationId xmlns:a16="http://schemas.microsoft.com/office/drawing/2014/main" id="{2D02C10B-0A73-F94D-BB89-964AF119487C}"/>
                </a:ext>
              </a:extLst>
            </p:cNvPr>
            <p:cNvSpPr txBox="1"/>
            <p:nvPr/>
          </p:nvSpPr>
          <p:spPr>
            <a:xfrm>
              <a:off x="3982596" y="6092368"/>
              <a:ext cx="3733800" cy="3545127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342900" indent="-342900">
                <a:spcBef>
                  <a:spcPts val="400"/>
                </a:spcBef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If it is safe to do so: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Call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9-1-1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Secure ballots and voting equipment.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Evacuate the building.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Notify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SOS]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Report incident details to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FUSION CENTER]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  <a:p>
              <a:pPr marL="342900" indent="-342900">
                <a:spcBef>
                  <a:spcPts val="400"/>
                </a:spcBef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Bomb threat or suspicious object: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Keep everyone away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Call 9-1-1</a:t>
              </a:r>
            </a:p>
            <a:p>
              <a:pPr marL="617220" lvl="1" indent="-251460">
                <a:buClr>
                  <a:schemeClr val="tx1">
                    <a:lumMod val="75000"/>
                    <a:lumOff val="25000"/>
                  </a:schemeClr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Notify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FUSION CENTER] 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and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SOS]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  <a:p>
              <a:pPr marL="342900" indent="-342900">
                <a:spcBef>
                  <a:spcPts val="400"/>
                </a:spcBef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Active shooter: RUN, HIDE, FIGHT. </a:t>
              </a:r>
            </a:p>
            <a:p>
              <a:pPr algn="ctr">
                <a:spcBef>
                  <a:spcPts val="400"/>
                </a:spcBef>
              </a:pPr>
              <a:r>
                <a: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Report suspicious activity to local law enforcement and [STATE FUSION CENTER].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9FA5042-72DF-80D3-631E-922677DF32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89400" y="5544735"/>
              <a:ext cx="457200" cy="457200"/>
            </a:xfrm>
            <a:prstGeom prst="rect">
              <a:avLst/>
            </a:prstGeom>
            <a:solidFill>
              <a:srgbClr val="00336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3366"/>
                </a:solidFill>
              </a:endParaRPr>
            </a:p>
          </p:txBody>
        </p:sp>
        <p:pic>
          <p:nvPicPr>
            <p:cNvPr id="82" name="Graphic 81" descr="Warning outline">
              <a:extLst>
                <a:ext uri="{FF2B5EF4-FFF2-40B4-BE49-F238E27FC236}">
                  <a16:creationId xmlns:a16="http://schemas.microsoft.com/office/drawing/2014/main" id="{72971502-5801-C463-7EFC-6C4C8764A48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135700" y="5591870"/>
              <a:ext cx="365760" cy="36576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C51F09-90CE-6215-9ED6-CB6CBC98DB26}"/>
              </a:ext>
            </a:extLst>
          </p:cNvPr>
          <p:cNvSpPr>
            <a:spLocks noChangeAspect="1"/>
          </p:cNvSpPr>
          <p:nvPr/>
        </p:nvSpPr>
        <p:spPr>
          <a:xfrm>
            <a:off x="11754993" y="5543160"/>
            <a:ext cx="457200" cy="457200"/>
          </a:xfrm>
          <a:prstGeom prst="rect">
            <a:avLst/>
          </a:prstGeom>
          <a:solidFill>
            <a:srgbClr val="00336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3366"/>
              </a:solidFill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46104F11-742B-24B1-5DC1-937DA07DFF56}"/>
              </a:ext>
            </a:extLst>
          </p:cNvPr>
          <p:cNvGrpSpPr/>
          <p:nvPr/>
        </p:nvGrpSpPr>
        <p:grpSpPr>
          <a:xfrm>
            <a:off x="7823200" y="5457368"/>
            <a:ext cx="3733800" cy="3496130"/>
            <a:chOff x="7823200" y="5457368"/>
            <a:chExt cx="3733800" cy="349613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3C995C7-9445-B843-B847-A27CE5BEB1C0}"/>
                </a:ext>
              </a:extLst>
            </p:cNvPr>
            <p:cNvSpPr/>
            <p:nvPr/>
          </p:nvSpPr>
          <p:spPr>
            <a:xfrm>
              <a:off x="7924800" y="5546268"/>
              <a:ext cx="457200" cy="457200"/>
            </a:xfrm>
            <a:prstGeom prst="ellipse">
              <a:avLst/>
            </a:prstGeom>
            <a:solidFill>
              <a:srgbClr val="404040"/>
            </a:solidFill>
            <a:ln w="1905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clip" horzOverflow="clip" wrap="none" rtlCol="0" anchor="ctr" anchorCtr="0">
              <a:noAutofit/>
            </a:bodyPr>
            <a:lstStyle/>
            <a:p>
              <a:pPr algn="l"/>
              <a:endParaRPr lang="en-US" sz="900" b="1" dirty="0">
                <a:solidFill>
                  <a:srgbClr val="FFFFFF"/>
                </a:solidFill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CF4A7EA-CF29-BE8A-EDDB-9AA86A60B5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924799" y="5544735"/>
              <a:ext cx="457200" cy="457200"/>
            </a:xfrm>
            <a:prstGeom prst="rect">
              <a:avLst/>
            </a:prstGeom>
            <a:solidFill>
              <a:srgbClr val="003366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3366"/>
                </a:solidFill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8564932-E408-F44E-AFBE-FBF1CF80B037}"/>
                </a:ext>
              </a:extLst>
            </p:cNvPr>
            <p:cNvSpPr txBox="1"/>
            <p:nvPr/>
          </p:nvSpPr>
          <p:spPr>
            <a:xfrm>
              <a:off x="7823200" y="5457368"/>
              <a:ext cx="3733800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Fire Alarm
</a:t>
              </a:r>
              <a:r>
                <a:rPr lang="en-US" sz="1600" b="1" dirty="0">
                  <a:solidFill>
                    <a:srgbClr val="003366"/>
                  </a:solidFill>
                </a:rPr>
                <a:t>RESPONSE STEPS</a:t>
              </a:r>
            </a:p>
          </p:txBody>
        </p:sp>
        <p:sp>
          <p:nvSpPr>
            <p:cNvPr id="60" name="StepBody2">
              <a:extLst>
                <a:ext uri="{FF2B5EF4-FFF2-40B4-BE49-F238E27FC236}">
                  <a16:creationId xmlns:a16="http://schemas.microsoft.com/office/drawing/2014/main" id="{FA98FA10-C032-094A-B7C5-4F7E610D27E1}"/>
                </a:ext>
              </a:extLst>
            </p:cNvPr>
            <p:cNvSpPr txBox="1"/>
            <p:nvPr/>
          </p:nvSpPr>
          <p:spPr>
            <a:xfrm>
              <a:off x="7823200" y="6092368"/>
              <a:ext cx="3733800" cy="286113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Evacuate the building.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Proceed to designated assembly location.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Call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9-1-1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Take a head count.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Take note of and report any missing people to emergency response personnel.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If safe, secure ballots and voting equipment.</a:t>
              </a:r>
            </a:p>
            <a:p>
              <a:pPr marL="285750" indent="-285750">
                <a:spcAft>
                  <a:spcPts val="600"/>
                </a:spcAft>
                <a:buClr>
                  <a:srgbClr val="003366"/>
                </a:buClr>
                <a:buFont typeface="+mj-lt"/>
                <a:buAutoNum type="arabicPeriod"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Notify </a:t>
              </a:r>
              <a:r>
                <a:rPr lang="en-US" sz="1400" b="1" dirty="0">
                  <a:solidFill>
                    <a:srgbClr val="003366"/>
                  </a:solidFill>
                  <a:latin typeface="Calibri"/>
                </a:rPr>
                <a:t>[STATE SOS]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.</a:t>
              </a:r>
            </a:p>
          </p:txBody>
        </p:sp>
        <p:pic>
          <p:nvPicPr>
            <p:cNvPr id="86" name="Graphic 85" descr="Fire outline">
              <a:extLst>
                <a:ext uri="{FF2B5EF4-FFF2-40B4-BE49-F238E27FC236}">
                  <a16:creationId xmlns:a16="http://schemas.microsoft.com/office/drawing/2014/main" id="{078157BF-CCA2-8777-26E3-13F0F29D4E7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951237" y="5566020"/>
              <a:ext cx="411480" cy="411480"/>
            </a:xfrm>
            <a:prstGeom prst="rect">
              <a:avLst/>
            </a:prstGeom>
          </p:spPr>
        </p:pic>
      </p:grpSp>
      <p:pic>
        <p:nvPicPr>
          <p:cNvPr id="88" name="Graphic 87" descr="Plugged Unplugged outline">
            <a:extLst>
              <a:ext uri="{FF2B5EF4-FFF2-40B4-BE49-F238E27FC236}">
                <a16:creationId xmlns:a16="http://schemas.microsoft.com/office/drawing/2014/main" id="{9BCB8595-A86A-A5DD-4069-AF40B9CD702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800713" y="5588900"/>
            <a:ext cx="365760" cy="365760"/>
          </a:xfrm>
          <a:prstGeom prst="rect">
            <a:avLst/>
          </a:prstGeom>
        </p:spPr>
      </p:pic>
      <p:sp>
        <p:nvSpPr>
          <p:cNvPr id="4" name="TitleBar">
            <a:extLst>
              <a:ext uri="{FF2B5EF4-FFF2-40B4-BE49-F238E27FC236}">
                <a16:creationId xmlns:a16="http://schemas.microsoft.com/office/drawing/2014/main" id="{713A5149-C7FD-3A49-8C02-BDBFFD2AAD78}"/>
              </a:ext>
            </a:extLst>
          </p:cNvPr>
          <p:cNvSpPr/>
          <p:nvPr/>
        </p:nvSpPr>
        <p:spPr>
          <a:xfrm>
            <a:off x="0" y="212899"/>
            <a:ext cx="15544800" cy="811645"/>
          </a:xfrm>
          <a:prstGeom prst="rect">
            <a:avLst/>
          </a:prstGeom>
          <a:solidFill>
            <a:srgbClr val="003366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lIns="1554480" bIns="0" rtlCol="0" anchor="ctr" anchorCtr="0">
            <a:noAutofit/>
          </a:bodyPr>
          <a:lstStyle/>
          <a:p>
            <a:pPr algn="l"/>
            <a:r>
              <a:rPr lang="en-US" sz="3200" b="1" dirty="0">
                <a:solidFill>
                  <a:srgbClr val="FFFFFF"/>
                </a:solidFill>
              </a:rPr>
              <a:t>ELECTION EMERGENCY RESPONSE GUIDE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8ACFF5C-53D9-7296-A275-1F0DCC28CBD7}"/>
              </a:ext>
            </a:extLst>
          </p:cNvPr>
          <p:cNvCxnSpPr>
            <a:cxnSpLocks/>
          </p:cNvCxnSpPr>
          <p:nvPr/>
        </p:nvCxnSpPr>
        <p:spPr>
          <a:xfrm>
            <a:off x="9450007" y="647091"/>
            <a:ext cx="6169784" cy="0"/>
          </a:xfrm>
          <a:prstGeom prst="line">
            <a:avLst/>
          </a:prstGeom>
          <a:ln w="88900" cmpd="dbl">
            <a:solidFill>
              <a:schemeClr val="bg2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7FA4D228-524C-3BBF-1668-A07192667B00}"/>
              </a:ext>
            </a:extLst>
          </p:cNvPr>
          <p:cNvSpPr>
            <a:spLocks noChangeAspect="1"/>
          </p:cNvSpPr>
          <p:nvPr/>
        </p:nvSpPr>
        <p:spPr>
          <a:xfrm>
            <a:off x="258065" y="73276"/>
            <a:ext cx="1083732" cy="1083732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404040"/>
                </a:solidFill>
              </a:rPr>
              <a:t>STATE SEAL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DEE636C-BB8D-DB65-AAA9-D64865C1D060}"/>
              </a:ext>
            </a:extLst>
          </p:cNvPr>
          <p:cNvSpPr>
            <a:spLocks noChangeAspect="1"/>
          </p:cNvSpPr>
          <p:nvPr/>
        </p:nvSpPr>
        <p:spPr>
          <a:xfrm>
            <a:off x="11716591" y="1249451"/>
            <a:ext cx="457200" cy="457200"/>
          </a:xfrm>
          <a:prstGeom prst="rect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7" name="Graphic 96" descr="Flag outline">
            <a:extLst>
              <a:ext uri="{FF2B5EF4-FFF2-40B4-BE49-F238E27FC236}">
                <a16:creationId xmlns:a16="http://schemas.microsoft.com/office/drawing/2014/main" id="{EC7D0DEB-0354-EA5E-087F-26C49CC505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1103522">
            <a:off x="11785704" y="1280925"/>
            <a:ext cx="409904" cy="409904"/>
          </a:xfrm>
          <a:prstGeom prst="rect">
            <a:avLst/>
          </a:prstGeom>
        </p:spPr>
      </p:pic>
      <p:sp>
        <p:nvSpPr>
          <p:cNvPr id="124" name="TextBox 123">
            <a:extLst>
              <a:ext uri="{FF2B5EF4-FFF2-40B4-BE49-F238E27FC236}">
                <a16:creationId xmlns:a16="http://schemas.microsoft.com/office/drawing/2014/main" id="{80493B7D-9B66-DF49-202F-50EE85C74B74}"/>
              </a:ext>
            </a:extLst>
          </p:cNvPr>
          <p:cNvSpPr txBox="1"/>
          <p:nvPr/>
        </p:nvSpPr>
        <p:spPr>
          <a:xfrm>
            <a:off x="6321116" y="1178252"/>
            <a:ext cx="4041608" cy="630936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lIns="91440" rtlCol="0" anchor="t" anchorCtr="0">
            <a:noAutofit/>
          </a:bodyPr>
          <a:lstStyle/>
          <a:p>
            <a:pPr algn="l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DE-ESCALATION </a:t>
            </a:r>
            <a:r>
              <a:rPr lang="en-US" b="1" dirty="0">
                <a:solidFill>
                  <a:srgbClr val="003366"/>
                </a:solidFill>
              </a:rPr>
              <a:t>TECHNIQUES</a:t>
            </a:r>
          </a:p>
        </p:txBody>
      </p:sp>
    </p:spTree>
    <p:extLst>
      <p:ext uri="{BB962C8B-B14F-4D97-AF65-F5344CB8AC3E}">
        <p14:creationId xmlns:p14="http://schemas.microsoft.com/office/powerpoint/2010/main" val="256765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9196875471]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95B392E-EEEA-3F4F-97A7-7D6A5D344E2C}">
  <we:reference id="wa200010725" version="1.0.0.1" store="en-US" storeType="OMEX"/>
  <we:alternateReferences>
    <we:reference id="WA200010725" version="1.0.0.1" store="" storeType="OMEX"/>
  </we:alternateReferences>
  <we:properties>
    <we:property name="claude.fileId" value="&quot;f85d3154-8b4d-492e-b00e-a8f93f969632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3279</TotalTime>
  <Words>532</Words>
  <Application>Microsoft Macintosh PowerPoint</Application>
  <PresentationFormat>Custom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 [1779196875471]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Gretchen Heuberger</dc:creator>
  <cp:lastModifiedBy>Gretchen Heuberger</cp:lastModifiedBy>
  <cp:revision>21</cp:revision>
  <dcterms:created xsi:type="dcterms:W3CDTF">2026-05-19T13:05:28Z</dcterms:created>
  <dcterms:modified xsi:type="dcterms:W3CDTF">2026-05-21T19:45:15Z</dcterms:modified>
</cp:coreProperties>
</file>