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96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70C0"/>
    <a:srgbClr val="66B2FF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/>
    <p:restoredTop sz="94658"/>
  </p:normalViewPr>
  <p:slideViewPr>
    <p:cSldViewPr snapToGrid="0" showGuides="1">
      <p:cViewPr>
        <p:scale>
          <a:sx n="126" d="100"/>
          <a:sy n="126" d="100"/>
        </p:scale>
        <p:origin x="160" y="-7048"/>
      </p:cViewPr>
      <p:guideLst>
        <p:guide orient="horz" pos="4896"/>
        <p:guide pos="3168"/>
      </p:guideLst>
    </p:cSldViewPr>
  </p:slideViewPr>
  <p:notesTextViewPr>
    <p:cViewPr>
      <p:scale>
        <a:sx n="85" d="100"/>
        <a:sy n="8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E07CA-B802-5A4B-B5EC-CB0DB34F260B}" type="datetimeFigureOut">
              <a:rPr lang="en-US" smtClean="0"/>
              <a:t>5/21/26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30463" y="1143000"/>
            <a:ext cx="1997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9B1B6-516C-5D45-BCC1-017FE46EC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86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9B1B6-516C-5D45-BCC1-017FE46ECF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59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09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83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8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570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45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09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4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1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49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9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51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964965-DD8C-4D4E-8925-95BED1591239}" type="datetimeFigureOut">
              <a:rPr lang="en-US" smtClean="0"/>
              <a:t>5/21/26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6D4FFC-AFB9-FE47-A69F-95D021223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4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svg"/><Relationship Id="rId3" Type="http://schemas.openxmlformats.org/officeDocument/2006/relationships/image" Target="../media/image1.emf"/><Relationship Id="rId7" Type="http://schemas.openxmlformats.org/officeDocument/2006/relationships/image" Target="../media/image5.sv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sv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D66A5BE4-AA56-8C3E-1808-F8EC35E3C1A8}"/>
              </a:ext>
            </a:extLst>
          </p:cNvPr>
          <p:cNvSpPr/>
          <p:nvPr/>
        </p:nvSpPr>
        <p:spPr>
          <a:xfrm>
            <a:off x="0" y="8868026"/>
            <a:ext cx="10058400" cy="6676773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hidden="1">
            <a:extLst>
              <a:ext uri="{FF2B5EF4-FFF2-40B4-BE49-F238E27FC236}">
                <a16:creationId xmlns:a16="http://schemas.microsoft.com/office/drawing/2014/main" id="{4B6713C3-2522-43A9-784D-69566E062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10058400" cy="1554480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D50E7E6-53B8-461F-C69F-A5BF5E96A7FC}"/>
              </a:ext>
            </a:extLst>
          </p:cNvPr>
          <p:cNvSpPr/>
          <p:nvPr/>
        </p:nvSpPr>
        <p:spPr>
          <a:xfrm>
            <a:off x="0" y="1626669"/>
            <a:ext cx="10125777" cy="79889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numCol="2" rtlCol="0" anchor="ctr"/>
          <a:lstStyle/>
          <a:p>
            <a:r>
              <a:rPr lang="en-US" sz="2800" b="1" spc="10" dirty="0">
                <a:solidFill>
                  <a:srgbClr val="FFCC00"/>
                </a:solidFill>
              </a:rPr>
              <a:t>IMPORTANT CONTACTS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2CBFD7-2A56-F192-51AB-D17B0231B32F}"/>
              </a:ext>
            </a:extLst>
          </p:cNvPr>
          <p:cNvSpPr/>
          <p:nvPr/>
        </p:nvSpPr>
        <p:spPr>
          <a:xfrm>
            <a:off x="0" y="0"/>
            <a:ext cx="10058400" cy="1501541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41F9CDC-4D8A-E631-F0B0-27FA56636F59}"/>
              </a:ext>
            </a:extLst>
          </p:cNvPr>
          <p:cNvSpPr/>
          <p:nvPr/>
        </p:nvSpPr>
        <p:spPr>
          <a:xfrm>
            <a:off x="260150" y="260150"/>
            <a:ext cx="1016000" cy="10160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119C9B-F69D-EFD1-55F6-E4E0542801DD}"/>
              </a:ext>
            </a:extLst>
          </p:cNvPr>
          <p:cNvSpPr txBox="1"/>
          <p:nvPr/>
        </p:nvSpPr>
        <p:spPr>
          <a:xfrm>
            <a:off x="1591111" y="279400"/>
            <a:ext cx="2184400" cy="1137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en-US" sz="4400" b="1" dirty="0">
                <a:solidFill>
                  <a:srgbClr val="FFCC00"/>
                </a:solidFill>
              </a:rPr>
              <a:t>[STATE</a:t>
            </a:r>
            <a:br>
              <a:rPr lang="en-US" sz="4400" b="1" dirty="0">
                <a:solidFill>
                  <a:srgbClr val="FFCC00"/>
                </a:solidFill>
              </a:rPr>
            </a:br>
            <a:r>
              <a:rPr lang="en-US" sz="4400" b="1" dirty="0">
                <a:solidFill>
                  <a:srgbClr val="FFCC00"/>
                </a:solidFill>
              </a:rPr>
              <a:t>NAME]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09C3E9-464E-DCC5-B978-97175F57ED68}"/>
              </a:ext>
            </a:extLst>
          </p:cNvPr>
          <p:cNvSpPr txBox="1"/>
          <p:nvPr/>
        </p:nvSpPr>
        <p:spPr>
          <a:xfrm>
            <a:off x="4241800" y="279400"/>
            <a:ext cx="5537200" cy="1044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 b="1" spc="20" dirty="0">
                <a:solidFill>
                  <a:schemeClr val="bg1"/>
                </a:solidFill>
              </a:rPr>
              <a:t>ELECTION EMERGENCY</a:t>
            </a:r>
            <a:br>
              <a:rPr lang="en-US" sz="3600" b="1" spc="20" dirty="0">
                <a:solidFill>
                  <a:schemeClr val="bg1"/>
                </a:solidFill>
              </a:rPr>
            </a:br>
            <a:r>
              <a:rPr lang="en-US" sz="3600" b="1" spc="20" dirty="0">
                <a:solidFill>
                  <a:schemeClr val="bg1"/>
                </a:solidFill>
              </a:rPr>
              <a:t>RESPONSE GUIDE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3B30C2-D9FB-0EA1-6F6B-650746C28BE3}"/>
              </a:ext>
            </a:extLst>
          </p:cNvPr>
          <p:cNvSpPr txBox="1"/>
          <p:nvPr/>
        </p:nvSpPr>
        <p:spPr>
          <a:xfrm>
            <a:off x="5043488" y="1722922"/>
            <a:ext cx="5029200" cy="645626"/>
          </a:xfrm>
          <a:prstGeom prst="rect">
            <a:avLst/>
          </a:prstGeom>
          <a:noFill/>
        </p:spPr>
        <p:txBody>
          <a:bodyPr wrap="square" lIns="182880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dirty="0">
                <a:solidFill>
                  <a:schemeClr val="bg1"/>
                </a:solidFill>
              </a:rPr>
              <a:t>If an election official becomes aware of an incident affecting Election Day or the election process, the following contacts can provide assistance.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2C300-3191-7196-2621-A4F178C66B82}"/>
              </a:ext>
            </a:extLst>
          </p:cNvPr>
          <p:cNvSpPr txBox="1"/>
          <p:nvPr/>
        </p:nvSpPr>
        <p:spPr>
          <a:xfrm>
            <a:off x="931770" y="2531142"/>
            <a:ext cx="9012327" cy="6491008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2400" b="1" dirty="0">
                <a:solidFill>
                  <a:srgbClr val="0070C0"/>
                </a:solidFill>
              </a:rPr>
              <a:t>[STATE] Secretary of State (SOS) Division of Elections</a:t>
            </a:r>
          </a:p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(000) 000-0000</a:t>
            </a:r>
          </a:p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0070C0"/>
                </a:solidFill>
              </a:rPr>
              <a:t>Local Law Enforcement</a:t>
            </a:r>
          </a:p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PH: </a:t>
            </a:r>
            <a:r>
              <a:rPr lang="en-US" sz="2000" b="1" dirty="0">
                <a:solidFill>
                  <a:srgbClr val="FFCC00"/>
                </a:solidFill>
              </a:rPr>
              <a:t>_______________________________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0070C0"/>
                </a:solidFill>
              </a:rPr>
              <a:t>Fire Department</a:t>
            </a:r>
          </a:p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PH: </a:t>
            </a:r>
            <a:r>
              <a:rPr lang="en-US" sz="2000" b="1" dirty="0">
                <a:solidFill>
                  <a:srgbClr val="FFCC00"/>
                </a:solidFill>
              </a:rPr>
              <a:t>_______________________________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0070C0"/>
                </a:solidFill>
              </a:rPr>
              <a:t>County IT</a:t>
            </a:r>
          </a:p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PH: </a:t>
            </a:r>
            <a:r>
              <a:rPr lang="en-US" sz="2000" dirty="0">
                <a:solidFill>
                  <a:srgbClr val="FFCC00"/>
                </a:solidFill>
              </a:rPr>
              <a:t>_______________________________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0070C0"/>
                </a:solidFill>
              </a:rPr>
              <a:t>Phone Company</a:t>
            </a:r>
          </a:p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PH: </a:t>
            </a:r>
            <a:r>
              <a:rPr lang="en-US" sz="2000" dirty="0">
                <a:solidFill>
                  <a:srgbClr val="FFCC00"/>
                </a:solidFill>
              </a:rPr>
              <a:t>_______________________________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0070C0"/>
                </a:solidFill>
              </a:rPr>
              <a:t>Power Company</a:t>
            </a:r>
          </a:p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PH: </a:t>
            </a:r>
            <a:r>
              <a:rPr lang="en-US" sz="2000" dirty="0">
                <a:solidFill>
                  <a:srgbClr val="FFCC00"/>
                </a:solidFill>
              </a:rPr>
              <a:t>_______________________________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0070C0"/>
                </a:solidFill>
              </a:rPr>
              <a:t>Internet Service Provider</a:t>
            </a:r>
          </a:p>
          <a:p>
            <a:pPr>
              <a:lnSpc>
                <a:spcPct val="85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PH: </a:t>
            </a:r>
            <a:r>
              <a:rPr lang="en-US" sz="2000" dirty="0">
                <a:solidFill>
                  <a:srgbClr val="FFCC00"/>
                </a:solidFill>
              </a:rPr>
              <a:t>_______________________________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0070C0"/>
                </a:solidFill>
              </a:rPr>
              <a:t>Local Post Office</a:t>
            </a:r>
          </a:p>
          <a:p>
            <a:pPr>
              <a:lnSpc>
                <a:spcPct val="85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PH: </a:t>
            </a:r>
            <a:r>
              <a:rPr lang="en-US" sz="2000" dirty="0">
                <a:solidFill>
                  <a:srgbClr val="FFCC00"/>
                </a:solidFill>
              </a:rPr>
              <a:t>_______________________________</a:t>
            </a:r>
          </a:p>
          <a:p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EF0F41C-9411-5F8D-51C1-53ACC2BCB532}"/>
              </a:ext>
            </a:extLst>
          </p:cNvPr>
          <p:cNvSpPr>
            <a:spLocks noChangeAspect="1"/>
          </p:cNvSpPr>
          <p:nvPr/>
        </p:nvSpPr>
        <p:spPr>
          <a:xfrm>
            <a:off x="260149" y="2562340"/>
            <a:ext cx="594360" cy="59436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486F426-934C-3B50-511A-B2C8F3277FAC}"/>
              </a:ext>
            </a:extLst>
          </p:cNvPr>
          <p:cNvSpPr>
            <a:spLocks noChangeAspect="1"/>
          </p:cNvSpPr>
          <p:nvPr/>
        </p:nvSpPr>
        <p:spPr>
          <a:xfrm>
            <a:off x="254433" y="3330902"/>
            <a:ext cx="548640" cy="54864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5B84E1F-5664-7E3B-11CE-FEB6791C27F3}"/>
              </a:ext>
            </a:extLst>
          </p:cNvPr>
          <p:cNvSpPr>
            <a:spLocks noChangeAspect="1"/>
          </p:cNvSpPr>
          <p:nvPr/>
        </p:nvSpPr>
        <p:spPr>
          <a:xfrm>
            <a:off x="254433" y="4119879"/>
            <a:ext cx="548640" cy="54864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083DE1C-BC26-E173-33B5-BC34011259EF}"/>
              </a:ext>
            </a:extLst>
          </p:cNvPr>
          <p:cNvSpPr>
            <a:spLocks noChangeAspect="1"/>
          </p:cNvSpPr>
          <p:nvPr/>
        </p:nvSpPr>
        <p:spPr>
          <a:xfrm>
            <a:off x="254433" y="4908856"/>
            <a:ext cx="548640" cy="54864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8C0772C-FF02-22F2-6452-802D42BE031D}"/>
              </a:ext>
            </a:extLst>
          </p:cNvPr>
          <p:cNvSpPr>
            <a:spLocks noChangeAspect="1"/>
          </p:cNvSpPr>
          <p:nvPr/>
        </p:nvSpPr>
        <p:spPr>
          <a:xfrm>
            <a:off x="254433" y="5697833"/>
            <a:ext cx="548640" cy="54864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49588BC-953B-98B6-60ED-326E3434EB82}"/>
              </a:ext>
            </a:extLst>
          </p:cNvPr>
          <p:cNvSpPr>
            <a:spLocks noChangeAspect="1"/>
          </p:cNvSpPr>
          <p:nvPr/>
        </p:nvSpPr>
        <p:spPr>
          <a:xfrm>
            <a:off x="254433" y="6486810"/>
            <a:ext cx="548640" cy="54864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D80E757-236F-DEBF-499B-A0D504850C23}"/>
              </a:ext>
            </a:extLst>
          </p:cNvPr>
          <p:cNvSpPr>
            <a:spLocks noChangeAspect="1"/>
          </p:cNvSpPr>
          <p:nvPr/>
        </p:nvSpPr>
        <p:spPr>
          <a:xfrm>
            <a:off x="254433" y="7275787"/>
            <a:ext cx="548640" cy="54864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C594A6A-816A-D3EB-E1A4-34D10ADC8C99}"/>
              </a:ext>
            </a:extLst>
          </p:cNvPr>
          <p:cNvSpPr>
            <a:spLocks noChangeAspect="1"/>
          </p:cNvSpPr>
          <p:nvPr/>
        </p:nvSpPr>
        <p:spPr>
          <a:xfrm>
            <a:off x="254433" y="8064763"/>
            <a:ext cx="548640" cy="54864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DB8A0BB-61E2-12A0-B61A-2FBDF5CBDB90}"/>
              </a:ext>
            </a:extLst>
          </p:cNvPr>
          <p:cNvSpPr/>
          <p:nvPr/>
        </p:nvSpPr>
        <p:spPr>
          <a:xfrm>
            <a:off x="5472113" y="2971800"/>
            <a:ext cx="4326138" cy="5641603"/>
          </a:xfrm>
          <a:prstGeom prst="rect">
            <a:avLst/>
          </a:prstGeom>
          <a:noFill/>
          <a:ln w="38100">
            <a:solidFill>
              <a:srgbClr val="0033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tlCol="0" anchor="t"/>
          <a:lstStyle/>
          <a:p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State Contacts</a:t>
            </a:r>
          </a:p>
          <a:p>
            <a:pPr marL="274320">
              <a:spcAft>
                <a:spcPts val="600"/>
              </a:spcAft>
            </a:pPr>
            <a:r>
              <a:rPr lang="en-US" b="1" dirty="0">
                <a:solidFill>
                  <a:srgbClr val="0070C0"/>
                </a:solidFill>
              </a:rPr>
              <a:t>[STATE] Telecommunications Bureau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(000) 000-0000</a:t>
            </a:r>
          </a:p>
          <a:p>
            <a:pPr marL="274320"/>
            <a:r>
              <a:rPr lang="en-US" b="1" dirty="0">
                <a:solidFill>
                  <a:srgbClr val="0070C0"/>
                </a:solidFill>
              </a:rPr>
              <a:t>[STATE] Fusion Center</a:t>
            </a:r>
          </a:p>
          <a:p>
            <a:pPr marL="274320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(000) 000-0000</a:t>
            </a:r>
          </a:p>
          <a:p>
            <a:pPr marL="274320">
              <a:spcAft>
                <a:spcPts val="1200"/>
              </a:spcAft>
            </a:pPr>
            <a:r>
              <a:rPr lang="en-US" b="1" dirty="0">
                <a:solidFill>
                  <a:srgbClr val="0070C0"/>
                </a:solidFill>
              </a:rPr>
              <a:t>[STATE] Office of Emergency Management (OEM)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(000) 000-0000</a:t>
            </a:r>
          </a:p>
          <a:p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Federal Contacts</a:t>
            </a:r>
          </a:p>
          <a:p>
            <a:pPr marL="274320"/>
            <a:r>
              <a:rPr lang="en-US" b="1" dirty="0">
                <a:solidFill>
                  <a:srgbClr val="0070C0"/>
                </a:solidFill>
              </a:rPr>
              <a:t>Cybersecurity and Infrastructure Security Agency (CISA)</a:t>
            </a:r>
          </a:p>
          <a:p>
            <a:pPr marL="274320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(888) 282-0870</a:t>
            </a:r>
          </a:p>
          <a:p>
            <a:pPr marL="274320"/>
            <a:r>
              <a:rPr lang="en-US" b="1" dirty="0">
                <a:solidFill>
                  <a:srgbClr val="0070C0"/>
                </a:solidFill>
              </a:rPr>
              <a:t>Elections Infrastructure Information Sharing and Analysis Center (EI-ISAC) Security Operations Center</a:t>
            </a:r>
          </a:p>
          <a:p>
            <a:pPr marL="274320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(866) 787-4722</a:t>
            </a:r>
          </a:p>
          <a:p>
            <a:pPr marL="274320"/>
            <a:r>
              <a:rPr lang="en-US" b="1" dirty="0">
                <a:solidFill>
                  <a:srgbClr val="0070C0"/>
                </a:solidFill>
              </a:rPr>
              <a:t>[REGIONAL FBI FIELD OFFICE]</a:t>
            </a:r>
          </a:p>
          <a:p>
            <a:pPr marL="274320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(000) 000-0000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1018687-E8FE-C58F-06C4-A37837CB5361}"/>
              </a:ext>
            </a:extLst>
          </p:cNvPr>
          <p:cNvSpPr/>
          <p:nvPr/>
        </p:nvSpPr>
        <p:spPr>
          <a:xfrm>
            <a:off x="0" y="8769570"/>
            <a:ext cx="10058400" cy="7349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800" b="1" spc="10" dirty="0">
                <a:solidFill>
                  <a:srgbClr val="FFCC00"/>
                </a:solidFill>
              </a:rPr>
              <a:t>RESPONDING TO INCICENTS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87B1440-65AE-8C7B-39C3-C3BE297284DD}"/>
              </a:ext>
            </a:extLst>
          </p:cNvPr>
          <p:cNvSpPr/>
          <p:nvPr/>
        </p:nvSpPr>
        <p:spPr>
          <a:xfrm>
            <a:off x="3383280" y="9580246"/>
            <a:ext cx="3291840" cy="596455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01F36E6-D7D8-3D5C-A4A4-3838B82B1B2B}"/>
              </a:ext>
            </a:extLst>
          </p:cNvPr>
          <p:cNvSpPr txBox="1"/>
          <p:nvPr/>
        </p:nvSpPr>
        <p:spPr>
          <a:xfrm>
            <a:off x="5043594" y="8899274"/>
            <a:ext cx="5029200" cy="462499"/>
          </a:xfrm>
          <a:prstGeom prst="rect">
            <a:avLst/>
          </a:prstGeom>
          <a:noFill/>
        </p:spPr>
        <p:txBody>
          <a:bodyPr wrap="square" lIns="182880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dirty="0">
                <a:solidFill>
                  <a:schemeClr val="bg1"/>
                </a:solidFill>
              </a:rPr>
              <a:t>Recommended incident response guidelines for election offices and polling place workers.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6BBF62D-6B73-CB9A-EB50-4E3D590459D0}"/>
              </a:ext>
            </a:extLst>
          </p:cNvPr>
          <p:cNvGrpSpPr/>
          <p:nvPr/>
        </p:nvGrpSpPr>
        <p:grpSpPr>
          <a:xfrm>
            <a:off x="3433463" y="9596043"/>
            <a:ext cx="3200400" cy="3419930"/>
            <a:chOff x="3433463" y="9657003"/>
            <a:chExt cx="3200400" cy="3419930"/>
          </a:xfrm>
        </p:grpSpPr>
        <p:pic>
          <p:nvPicPr>
            <p:cNvPr id="38" name="Graphic 37" descr="Fire outline">
              <a:extLst>
                <a:ext uri="{FF2B5EF4-FFF2-40B4-BE49-F238E27FC236}">
                  <a16:creationId xmlns:a16="http://schemas.microsoft.com/office/drawing/2014/main" id="{D434E9D6-C7EB-5CE9-F5B2-CDC5D6EA2C8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561500" y="9765655"/>
              <a:ext cx="411480" cy="411480"/>
            </a:xfrm>
            <a:prstGeom prst="rect">
              <a:avLst/>
            </a:prstGeom>
          </p:spPr>
        </p:pic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F04D6AB-BF8F-2160-B812-D4F5D40CEF5B}"/>
                </a:ext>
              </a:extLst>
            </p:cNvPr>
            <p:cNvSpPr txBox="1"/>
            <p:nvPr/>
          </p:nvSpPr>
          <p:spPr>
            <a:xfrm>
              <a:off x="3433463" y="9657003"/>
              <a:ext cx="2960067" cy="635000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635000" rIns="76200" rtlCol="0" anchor="ctr" anchorCtr="0">
              <a:noAutofit/>
            </a:bodyPr>
            <a:lstStyle/>
            <a:p>
              <a:pPr algn="l"/>
              <a:r>
                <a:rPr lang="en-US" sz="2400" b="1" dirty="0">
                  <a:solidFill>
                    <a:schemeClr val="bg1"/>
                  </a:solidFill>
                </a:rPr>
                <a:t>Fire Alarm</a:t>
              </a:r>
            </a:p>
          </p:txBody>
        </p:sp>
        <p:sp>
          <p:nvSpPr>
            <p:cNvPr id="37" name="StepBody2">
              <a:extLst>
                <a:ext uri="{FF2B5EF4-FFF2-40B4-BE49-F238E27FC236}">
                  <a16:creationId xmlns:a16="http://schemas.microsoft.com/office/drawing/2014/main" id="{83C0E314-5CF9-0CA5-ADD0-DB0783FA20FE}"/>
                </a:ext>
              </a:extLst>
            </p:cNvPr>
            <p:cNvSpPr txBox="1"/>
            <p:nvPr/>
          </p:nvSpPr>
          <p:spPr>
            <a:xfrm>
              <a:off x="3433463" y="10215803"/>
              <a:ext cx="3200400" cy="2861130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182880" tIns="91440" rIns="182880" rtlCol="0" anchor="t" anchorCtr="0">
              <a:noAutofit/>
            </a:bodyPr>
            <a:lstStyle/>
            <a:p>
              <a:pPr marL="285750" indent="-2857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Evacuate the building.</a:t>
              </a:r>
            </a:p>
            <a:p>
              <a:pPr marL="285750" indent="-2857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Proceed to designated assembly location.</a:t>
              </a:r>
            </a:p>
            <a:p>
              <a:pPr marL="285750" indent="-2857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Call </a:t>
              </a:r>
              <a:r>
                <a:rPr lang="en-US" sz="1600" b="1" dirty="0">
                  <a:solidFill>
                    <a:srgbClr val="FFCC00"/>
                  </a:solidFill>
                  <a:latin typeface="Calibri"/>
                </a:rPr>
                <a:t>9-1-1</a:t>
              </a: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.</a:t>
              </a:r>
            </a:p>
            <a:p>
              <a:pPr marL="285750" indent="-2857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Take a head count.</a:t>
              </a:r>
            </a:p>
            <a:p>
              <a:pPr marL="285750" indent="-2857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Take note of and report any missing people to emergency response personnel.</a:t>
              </a:r>
            </a:p>
            <a:p>
              <a:pPr marL="285750" indent="-2857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If safe, secure ballots and voting equipment.</a:t>
              </a:r>
            </a:p>
            <a:p>
              <a:pPr marL="285750" indent="-2857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Notify </a:t>
              </a:r>
              <a:r>
                <a:rPr lang="en-US" sz="1600" b="1" dirty="0">
                  <a:solidFill>
                    <a:srgbClr val="FFCC00"/>
                  </a:solidFill>
                  <a:latin typeface="Calibri"/>
                </a:rPr>
                <a:t>[STATE SOS]</a:t>
              </a: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.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C64AA48-AAF8-ECA1-82B1-812C7F0FA394}"/>
              </a:ext>
            </a:extLst>
          </p:cNvPr>
          <p:cNvGrpSpPr/>
          <p:nvPr/>
        </p:nvGrpSpPr>
        <p:grpSpPr>
          <a:xfrm>
            <a:off x="6585534" y="9596043"/>
            <a:ext cx="4107180" cy="4103927"/>
            <a:chOff x="6421443" y="9738004"/>
            <a:chExt cx="3733800" cy="4103927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3ABB478-9078-63C4-F0A7-DBA5BBF1445E}"/>
                </a:ext>
              </a:extLst>
            </p:cNvPr>
            <p:cNvSpPr txBox="1"/>
            <p:nvPr/>
          </p:nvSpPr>
          <p:spPr>
            <a:xfrm>
              <a:off x="6421443" y="9738004"/>
              <a:ext cx="3733800" cy="635000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635000" rIns="76200" rtlCol="0" anchor="ctr" anchorCtr="0">
              <a:noAutofit/>
            </a:bodyPr>
            <a:lstStyle/>
            <a:p>
              <a:pPr algn="l"/>
              <a:r>
                <a:rPr lang="en-US" sz="2400" b="1" dirty="0">
                  <a:solidFill>
                    <a:schemeClr val="bg1"/>
                  </a:solidFill>
                </a:rPr>
                <a:t>Violent Incident</a:t>
              </a:r>
            </a:p>
          </p:txBody>
        </p:sp>
        <p:sp>
          <p:nvSpPr>
            <p:cNvPr id="41" name="ViolentBody">
              <a:extLst>
                <a:ext uri="{FF2B5EF4-FFF2-40B4-BE49-F238E27FC236}">
                  <a16:creationId xmlns:a16="http://schemas.microsoft.com/office/drawing/2014/main" id="{392298FF-57F6-3592-4BDE-D1BFA78BFF50}"/>
                </a:ext>
              </a:extLst>
            </p:cNvPr>
            <p:cNvSpPr txBox="1"/>
            <p:nvPr/>
          </p:nvSpPr>
          <p:spPr>
            <a:xfrm>
              <a:off x="6527078" y="10296804"/>
              <a:ext cx="2908356" cy="3545127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182880" tIns="91440" rIns="182880" rtlCol="0" anchor="t" anchorCtr="0">
              <a:noAutofit/>
            </a:bodyPr>
            <a:lstStyle/>
            <a:p>
              <a:pPr marL="342900" indent="-34290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If it is safe to do so:</a:t>
              </a:r>
            </a:p>
            <a:p>
              <a:pPr marL="617220" lvl="1" indent="-25146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Call </a:t>
              </a:r>
              <a:r>
                <a:rPr lang="en-US" sz="1600" b="1" dirty="0">
                  <a:solidFill>
                    <a:srgbClr val="FFCC00"/>
                  </a:solidFill>
                  <a:latin typeface="Calibri"/>
                </a:rPr>
                <a:t>9-1-1</a:t>
              </a: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.</a:t>
              </a:r>
            </a:p>
            <a:p>
              <a:pPr marL="617220" lvl="1" indent="-25146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Secure ballots and voting equipment.</a:t>
              </a:r>
            </a:p>
            <a:p>
              <a:pPr marL="617220" lvl="1" indent="-25146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Evacuate the building.</a:t>
              </a:r>
            </a:p>
            <a:p>
              <a:pPr marL="617220" lvl="1" indent="-25146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Notify </a:t>
              </a:r>
              <a:r>
                <a:rPr lang="en-US" sz="1600" b="1" dirty="0">
                  <a:solidFill>
                    <a:srgbClr val="FFCC00"/>
                  </a:solidFill>
                  <a:latin typeface="Calibri"/>
                </a:rPr>
                <a:t>[STATE SOS]</a:t>
              </a: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.</a:t>
              </a:r>
            </a:p>
            <a:p>
              <a:pPr marL="617220" lvl="1" indent="-25146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Report incident details to </a:t>
              </a:r>
              <a:r>
                <a:rPr lang="en-US" sz="1600" b="1" dirty="0">
                  <a:solidFill>
                    <a:srgbClr val="FFCC00"/>
                  </a:solidFill>
                  <a:latin typeface="Calibri"/>
                </a:rPr>
                <a:t>[STATE FUSION CENTER]</a:t>
              </a: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.</a:t>
              </a:r>
            </a:p>
            <a:p>
              <a:pPr marL="342900" indent="-34290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Bomb threat or suspicious object:</a:t>
              </a:r>
            </a:p>
            <a:p>
              <a:pPr marL="617220" lvl="1" indent="-25146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Keep everyone away</a:t>
              </a:r>
            </a:p>
            <a:p>
              <a:pPr marL="617220" lvl="1" indent="-25146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Call </a:t>
              </a:r>
              <a:r>
                <a:rPr lang="en-US" sz="1600" b="1" dirty="0">
                  <a:solidFill>
                    <a:srgbClr val="FFCC00"/>
                  </a:solidFill>
                  <a:latin typeface="Calibri"/>
                </a:rPr>
                <a:t>9-1-1</a:t>
              </a: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.</a:t>
              </a:r>
            </a:p>
            <a:p>
              <a:pPr marL="617220" lvl="1" indent="-25146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Notify </a:t>
              </a:r>
              <a:r>
                <a:rPr lang="en-US" sz="1600" b="1" dirty="0">
                  <a:solidFill>
                    <a:srgbClr val="FFCC00"/>
                  </a:solidFill>
                  <a:latin typeface="Calibri"/>
                </a:rPr>
                <a:t>[STATE FUSION CENTER] </a:t>
              </a: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and </a:t>
              </a:r>
              <a:r>
                <a:rPr lang="en-US" sz="1600" b="1" dirty="0">
                  <a:solidFill>
                    <a:srgbClr val="FFCC00"/>
                  </a:solidFill>
                  <a:latin typeface="Calibri"/>
                </a:rPr>
                <a:t>[STATE SOS]</a:t>
              </a: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.</a:t>
              </a:r>
            </a:p>
            <a:p>
              <a:pPr marL="342900" indent="-34290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Active shooter: RUN, HIDE, FIGHT.</a:t>
              </a:r>
            </a:p>
          </p:txBody>
        </p:sp>
        <p:pic>
          <p:nvPicPr>
            <p:cNvPr id="43" name="Graphic 42" descr="Warning outline">
              <a:extLst>
                <a:ext uri="{FF2B5EF4-FFF2-40B4-BE49-F238E27FC236}">
                  <a16:creationId xmlns:a16="http://schemas.microsoft.com/office/drawing/2014/main" id="{3ABC81A0-59FB-7D5F-D225-829FAB9A259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69343" y="9872506"/>
              <a:ext cx="365760" cy="365760"/>
            </a:xfrm>
            <a:prstGeom prst="rect">
              <a:avLst/>
            </a:prstGeom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6E5CF97D-66FA-CCDF-2DBE-06625BE066B3}"/>
              </a:ext>
            </a:extLst>
          </p:cNvPr>
          <p:cNvGrpSpPr/>
          <p:nvPr/>
        </p:nvGrpSpPr>
        <p:grpSpPr>
          <a:xfrm>
            <a:off x="144432" y="9596043"/>
            <a:ext cx="3733800" cy="4103927"/>
            <a:chOff x="190152" y="9657003"/>
            <a:chExt cx="3733800" cy="4103927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0C21BBB9-00C8-E7EE-F495-6EFC325E2C4F}"/>
                </a:ext>
              </a:extLst>
            </p:cNvPr>
            <p:cNvSpPr txBox="1"/>
            <p:nvPr/>
          </p:nvSpPr>
          <p:spPr>
            <a:xfrm>
              <a:off x="190152" y="9657003"/>
              <a:ext cx="3733800" cy="635000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635000" rIns="76200" rtlCol="0" anchor="ctr" anchorCtr="0">
              <a:noAutofit/>
            </a:bodyPr>
            <a:lstStyle/>
            <a:p>
              <a:pPr algn="l"/>
              <a:r>
                <a:rPr lang="en-US" sz="2400" b="1" dirty="0">
                  <a:solidFill>
                    <a:schemeClr val="bg1"/>
                  </a:solidFill>
                </a:rPr>
                <a:t>Severe Weather</a:t>
              </a:r>
            </a:p>
          </p:txBody>
        </p:sp>
        <p:sp>
          <p:nvSpPr>
            <p:cNvPr id="46" name="StepBody0">
              <a:extLst>
                <a:ext uri="{FF2B5EF4-FFF2-40B4-BE49-F238E27FC236}">
                  <a16:creationId xmlns:a16="http://schemas.microsoft.com/office/drawing/2014/main" id="{AB54B675-08AE-C494-B519-D4E154C84B33}"/>
                </a:ext>
              </a:extLst>
            </p:cNvPr>
            <p:cNvSpPr txBox="1"/>
            <p:nvPr/>
          </p:nvSpPr>
          <p:spPr>
            <a:xfrm>
              <a:off x="209265" y="10215803"/>
              <a:ext cx="3027731" cy="3545127"/>
            </a:xfrm>
            <a:prstGeom prst="rect">
              <a:avLst/>
            </a:prstGeom>
            <a:noFill/>
            <a:ln>
              <a:noFill/>
            </a:ln>
          </p:spPr>
          <p:txBody>
            <a:bodyPr vertOverflow="overflow" vert="horz" wrap="square" lIns="182880" tIns="91440" rIns="182880" rtlCol="0" anchor="t" anchorCtr="0">
              <a:noAutofit/>
            </a:bodyPr>
            <a:lstStyle/>
            <a:p>
              <a:pPr marL="285750" indent="-285750">
                <a:buClr>
                  <a:schemeClr val="bg1"/>
                </a:buClr>
                <a:buSzPct val="100000"/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Secure ballots and voting equipment.</a:t>
              </a:r>
            </a:p>
            <a:p>
              <a:pPr marL="285750" indent="-285750">
                <a:buClr>
                  <a:schemeClr val="bg1"/>
                </a:buClr>
                <a:buSzPct val="100000"/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Evacuate to a safer location if time permits.</a:t>
              </a:r>
            </a:p>
            <a:p>
              <a:pPr marL="285750" indent="-285750">
                <a:buClr>
                  <a:schemeClr val="bg1"/>
                </a:buClr>
                <a:buSzPct val="100000"/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If evacuation is not possible, take shelter under a sturdy, heavy object.</a:t>
              </a:r>
            </a:p>
            <a:p>
              <a:pPr marL="285750" indent="-285750">
                <a:buClr>
                  <a:schemeClr val="bg1"/>
                </a:buClr>
                <a:buSzPct val="100000"/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Stay away from power lines, electrical equipment, gas lines, phone lines, and windows.</a:t>
              </a:r>
            </a:p>
            <a:p>
              <a:pPr marL="285750" indent="-285750">
                <a:buClr>
                  <a:schemeClr val="bg1"/>
                </a:buClr>
                <a:buSzPct val="100000"/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Follow instructions from emergency personnel.</a:t>
              </a:r>
            </a:p>
            <a:p>
              <a:pPr marL="285750" indent="-285750">
                <a:buClr>
                  <a:schemeClr val="bg1"/>
                </a:buClr>
                <a:buSzPct val="100000"/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Maintain contact with </a:t>
              </a:r>
              <a:r>
                <a:rPr lang="en-US" sz="1600" b="1" dirty="0">
                  <a:solidFill>
                    <a:srgbClr val="FFCC00"/>
                  </a:solidFill>
                  <a:latin typeface="Calibri"/>
                </a:rPr>
                <a:t>[STATE EMD]</a:t>
              </a:r>
              <a:r>
                <a:rPr lang="en-US" sz="1600" b="1" dirty="0">
                  <a:solidFill>
                    <a:schemeClr val="bg1"/>
                  </a:solidFill>
                  <a:latin typeface="Calibri"/>
                </a:rPr>
                <a:t>.</a:t>
              </a:r>
            </a:p>
            <a:p>
              <a:pPr marL="285750" indent="-285750">
                <a:buClr>
                  <a:schemeClr val="bg1"/>
                </a:buClr>
                <a:buSzPct val="100000"/>
                <a:buFont typeface="+mj-lt"/>
                <a:buAutoNum type="arabicPeriod"/>
              </a:pP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Notify the </a:t>
              </a:r>
              <a:r>
                <a:rPr lang="en-US" sz="1600" b="1" dirty="0">
                  <a:solidFill>
                    <a:srgbClr val="FFCC00"/>
                  </a:solidFill>
                  <a:latin typeface="Calibri"/>
                </a:rPr>
                <a:t>[STATE SOS]</a:t>
              </a:r>
              <a:r>
                <a:rPr lang="en-US" sz="1600" dirty="0">
                  <a:solidFill>
                    <a:schemeClr val="bg1"/>
                  </a:solidFill>
                  <a:latin typeface="Calibri"/>
                </a:rPr>
                <a:t>.</a:t>
              </a:r>
            </a:p>
          </p:txBody>
        </p:sp>
        <p:pic>
          <p:nvPicPr>
            <p:cNvPr id="49" name="Graphic 48" descr="Lightning outline">
              <a:extLst>
                <a:ext uri="{FF2B5EF4-FFF2-40B4-BE49-F238E27FC236}">
                  <a16:creationId xmlns:a16="http://schemas.microsoft.com/office/drawing/2014/main" id="{E5D9BA74-9A2F-B5BA-4A50-F67D7F8B995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94957" y="9752210"/>
              <a:ext cx="457200" cy="457200"/>
            </a:xfrm>
            <a:prstGeom prst="rect">
              <a:avLst/>
            </a:prstGeom>
          </p:spPr>
        </p:pic>
      </p:grp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94B80A2-C88B-5A4F-504B-4A7CA513303F}"/>
              </a:ext>
            </a:extLst>
          </p:cNvPr>
          <p:cNvCxnSpPr>
            <a:cxnSpLocks/>
          </p:cNvCxnSpPr>
          <p:nvPr/>
        </p:nvCxnSpPr>
        <p:spPr>
          <a:xfrm>
            <a:off x="0" y="9519286"/>
            <a:ext cx="10058400" cy="0"/>
          </a:xfrm>
          <a:prstGeom prst="line">
            <a:avLst/>
          </a:prstGeom>
          <a:ln w="127000">
            <a:solidFill>
              <a:srgbClr val="0033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C740D97C-3713-FF41-6D72-2DB3F52F3F35}"/>
              </a:ext>
            </a:extLst>
          </p:cNvPr>
          <p:cNvSpPr/>
          <p:nvPr/>
        </p:nvSpPr>
        <p:spPr>
          <a:xfrm>
            <a:off x="-14394" y="14475134"/>
            <a:ext cx="5057882" cy="106966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280" rtlCol="0" anchor="ctr"/>
          <a:lstStyle/>
          <a:p>
            <a:r>
              <a:rPr lang="en-US" sz="2000" b="1" dirty="0">
                <a:solidFill>
                  <a:srgbClr val="003366"/>
                </a:solidFill>
              </a:rPr>
              <a:t>Report suspicious activity to</a:t>
            </a:r>
            <a:br>
              <a:rPr lang="en-US" sz="2000" b="1" dirty="0">
                <a:solidFill>
                  <a:srgbClr val="003366"/>
                </a:solidFill>
              </a:rPr>
            </a:br>
            <a:r>
              <a:rPr lang="en-US" sz="2000" b="1" dirty="0">
                <a:solidFill>
                  <a:srgbClr val="003366"/>
                </a:solidFill>
              </a:rPr>
              <a:t>local law enforcement!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44D5FE0-6328-D531-E024-16B57B052FDD}"/>
              </a:ext>
            </a:extLst>
          </p:cNvPr>
          <p:cNvSpPr/>
          <p:nvPr/>
        </p:nvSpPr>
        <p:spPr>
          <a:xfrm>
            <a:off x="3607220" y="13228320"/>
            <a:ext cx="2868624" cy="1018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Ins="182880" rtlCol="0" anchor="ctr"/>
          <a:lstStyle/>
          <a:p>
            <a:pPr algn="ctr"/>
            <a:r>
              <a:rPr lang="en-US" sz="1200" b="1" dirty="0">
                <a:solidFill>
                  <a:srgbClr val="0070C0"/>
                </a:solidFill>
              </a:rPr>
              <a:t>IMPORTANT NOTE</a:t>
            </a:r>
            <a:r>
              <a:rPr lang="en-US" sz="1200" dirty="0">
                <a:solidFill>
                  <a:srgbClr val="003366"/>
                </a:solidFill>
              </a:rPr>
              <a:t>: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Confronting a violent suspect or active shooter poses a serious risk of injury or death. Fight only as a last resort.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F0C8030-A43D-9860-8F51-1BF44BB503BB}"/>
              </a:ext>
            </a:extLst>
          </p:cNvPr>
          <p:cNvSpPr/>
          <p:nvPr/>
        </p:nvSpPr>
        <p:spPr>
          <a:xfrm>
            <a:off x="5160556" y="14656246"/>
            <a:ext cx="4740369" cy="737922"/>
          </a:xfrm>
          <a:prstGeom prst="rect">
            <a:avLst/>
          </a:prstGeom>
          <a:solidFill>
            <a:srgbClr val="003366"/>
          </a:solidFill>
          <a:ln w="28575">
            <a:solidFill>
              <a:srgbClr val="FFCC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This resource has been developed by the</a:t>
            </a:r>
            <a:br>
              <a:rPr lang="en-US" sz="1200" dirty="0"/>
            </a:br>
            <a:r>
              <a:rPr lang="en-US" sz="1200" i="1" dirty="0"/>
              <a:t>Election Security Exchange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F92EF0E-FE99-59E0-C5D6-2841BFDE4146}"/>
              </a:ext>
            </a:extLst>
          </p:cNvPr>
          <p:cNvSpPr>
            <a:spLocks noChangeAspect="1"/>
          </p:cNvSpPr>
          <p:nvPr/>
        </p:nvSpPr>
        <p:spPr>
          <a:xfrm>
            <a:off x="229669" y="14694557"/>
            <a:ext cx="640080" cy="6400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7" name="Graphic 66" descr="Electric Tower outline">
            <a:extLst>
              <a:ext uri="{FF2B5EF4-FFF2-40B4-BE49-F238E27FC236}">
                <a16:creationId xmlns:a16="http://schemas.microsoft.com/office/drawing/2014/main" id="{2123F47D-B268-F64D-961D-C67EA17BAD1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00153" y="6532530"/>
            <a:ext cx="457200" cy="457200"/>
          </a:xfrm>
          <a:prstGeom prst="rect">
            <a:avLst/>
          </a:prstGeom>
        </p:spPr>
      </p:pic>
      <p:pic>
        <p:nvPicPr>
          <p:cNvPr id="69" name="Graphic 68" descr="Wireless router outline">
            <a:extLst>
              <a:ext uri="{FF2B5EF4-FFF2-40B4-BE49-F238E27FC236}">
                <a16:creationId xmlns:a16="http://schemas.microsoft.com/office/drawing/2014/main" id="{1C441954-45A5-FBA6-9531-ACEFF82A88D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99231" y="7319930"/>
            <a:ext cx="457200" cy="457200"/>
          </a:xfrm>
          <a:prstGeom prst="rect">
            <a:avLst/>
          </a:prstGeom>
        </p:spPr>
      </p:pic>
      <p:pic>
        <p:nvPicPr>
          <p:cNvPr id="71" name="Graphic 70" descr="Open envelope outline">
            <a:extLst>
              <a:ext uri="{FF2B5EF4-FFF2-40B4-BE49-F238E27FC236}">
                <a16:creationId xmlns:a16="http://schemas.microsoft.com/office/drawing/2014/main" id="{0DE0EF60-C755-861C-26B0-18E8F2CF902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9231" y="8108394"/>
            <a:ext cx="457200" cy="457200"/>
          </a:xfrm>
          <a:prstGeom prst="rect">
            <a:avLst/>
          </a:prstGeom>
        </p:spPr>
      </p:pic>
      <p:pic>
        <p:nvPicPr>
          <p:cNvPr id="73" name="Graphic 72" descr="Speaker phone outline">
            <a:extLst>
              <a:ext uri="{FF2B5EF4-FFF2-40B4-BE49-F238E27FC236}">
                <a16:creationId xmlns:a16="http://schemas.microsoft.com/office/drawing/2014/main" id="{DADAC078-73B4-DFD2-5141-EB694F2D22D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02157" y="5745953"/>
            <a:ext cx="457200" cy="457200"/>
          </a:xfrm>
          <a:prstGeom prst="rect">
            <a:avLst/>
          </a:prstGeom>
        </p:spPr>
      </p:pic>
      <p:pic>
        <p:nvPicPr>
          <p:cNvPr id="75" name="Graphic 74" descr="Internet Of Things outline">
            <a:extLst>
              <a:ext uri="{FF2B5EF4-FFF2-40B4-BE49-F238E27FC236}">
                <a16:creationId xmlns:a16="http://schemas.microsoft.com/office/drawing/2014/main" id="{E58A4D7B-1C07-1F14-3A88-E27BF4BAF3E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99231" y="4951489"/>
            <a:ext cx="457200" cy="457200"/>
          </a:xfrm>
          <a:prstGeom prst="rect">
            <a:avLst/>
          </a:prstGeom>
        </p:spPr>
      </p:pic>
      <p:pic>
        <p:nvPicPr>
          <p:cNvPr id="77" name="Graphic 76" descr="Siren outline">
            <a:extLst>
              <a:ext uri="{FF2B5EF4-FFF2-40B4-BE49-F238E27FC236}">
                <a16:creationId xmlns:a16="http://schemas.microsoft.com/office/drawing/2014/main" id="{881F5E14-692A-8EBD-34F3-E8364A850DD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01401" y="3372041"/>
            <a:ext cx="457200" cy="457200"/>
          </a:xfrm>
          <a:prstGeom prst="rect">
            <a:avLst/>
          </a:prstGeom>
        </p:spPr>
      </p:pic>
      <p:pic>
        <p:nvPicPr>
          <p:cNvPr id="79" name="Graphic 78" descr="Fire outline">
            <a:extLst>
              <a:ext uri="{FF2B5EF4-FFF2-40B4-BE49-F238E27FC236}">
                <a16:creationId xmlns:a16="http://schemas.microsoft.com/office/drawing/2014/main" id="{08DDEC03-F28E-98DE-A565-0C9BB500546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06895" y="4164876"/>
            <a:ext cx="457200" cy="457200"/>
          </a:xfrm>
          <a:prstGeom prst="rect">
            <a:avLst/>
          </a:prstGeom>
        </p:spPr>
      </p:pic>
      <p:pic>
        <p:nvPicPr>
          <p:cNvPr id="81" name="Graphic 80" descr="Siren outline">
            <a:extLst>
              <a:ext uri="{FF2B5EF4-FFF2-40B4-BE49-F238E27FC236}">
                <a16:creationId xmlns:a16="http://schemas.microsoft.com/office/drawing/2014/main" id="{9DF1EC52-59A1-14AC-AC23-866FF36F051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75656" y="14738007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512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FD4A331-CE57-C64E-950C-F8C019D5E0DE}">
  <we:reference id="wa200010725" version="1.0.0.1" store="en-US" storeType="OMEX"/>
  <we:alternateReferences>
    <we:reference id="WA200010725" version="1.0.0.1" store="" storeType="OMEX"/>
  </we:alternateReferences>
  <we:properties>
    <we:property name="claude.fileId" value="&quot;1c6f1a08-0431-469b-aaf2-930a07e29d55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</TotalTime>
  <Words>412</Words>
  <Application>Microsoft Macintosh PowerPoint</Application>
  <PresentationFormat>Custom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Gretchen Heuberger</dc:creator>
  <cp:lastModifiedBy>Gretchen Heuberger</cp:lastModifiedBy>
  <cp:revision>9</cp:revision>
  <dcterms:created xsi:type="dcterms:W3CDTF">2026-05-21T14:13:35Z</dcterms:created>
  <dcterms:modified xsi:type="dcterms:W3CDTF">2026-05-21T19:46:36Z</dcterms:modified>
</cp:coreProperties>
</file>